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24688800"/>
  <p:notesSz cx="6858000" cy="9144000"/>
  <p:defaultTextStyle>
    <a:defPPr>
      <a:defRPr lang="en-US"/>
    </a:defPPr>
    <a:lvl1pPr marL="0" algn="l" defTabSz="3918844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9422" algn="l" defTabSz="3918844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18844" algn="l" defTabSz="3918844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78266" algn="l" defTabSz="3918844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37688" algn="l" defTabSz="3918844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97110" algn="l" defTabSz="3918844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56532" algn="l" defTabSz="3918844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715954" algn="l" defTabSz="3918844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75376" algn="l" defTabSz="3918844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9" autoAdjust="0"/>
  </p:normalViewPr>
  <p:slideViewPr>
    <p:cSldViewPr>
      <p:cViewPr varScale="1">
        <p:scale>
          <a:sx n="30" d="100"/>
          <a:sy n="30" d="100"/>
        </p:scale>
        <p:origin x="-612" y="-108"/>
      </p:cViewPr>
      <p:guideLst>
        <p:guide orient="horz" pos="7776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DF763-63B4-4FFC-BDD2-53785CEF996D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3C8AB-9FA8-43CD-BD7C-23ADE56A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3C8AB-9FA8-43CD-BD7C-23ADE56AB2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7669532"/>
            <a:ext cx="37307520" cy="52920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3990320"/>
            <a:ext cx="30723840" cy="63093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5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7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9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75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71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67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4E8-79A7-47BE-B0B1-F67E5930E85E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77E0-2DBC-45D7-8530-0BB81FEB1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4E8-79A7-47BE-B0B1-F67E5930E85E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77E0-2DBC-45D7-8530-0BB81FEB1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3560449"/>
            <a:ext cx="47404018" cy="758323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3560449"/>
            <a:ext cx="141480542" cy="758323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4E8-79A7-47BE-B0B1-F67E5930E85E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77E0-2DBC-45D7-8530-0BB81FEB1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4E8-79A7-47BE-B0B1-F67E5930E85E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77E0-2DBC-45D7-8530-0BB81FEB1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5864842"/>
            <a:ext cx="37307520" cy="4903470"/>
          </a:xfrm>
        </p:spPr>
        <p:txBody>
          <a:bodyPr anchor="t"/>
          <a:lstStyle>
            <a:lvl1pPr algn="l">
              <a:defRPr sz="1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0464169"/>
            <a:ext cx="37307520" cy="5400673"/>
          </a:xfrm>
        </p:spPr>
        <p:txBody>
          <a:bodyPr anchor="b"/>
          <a:lstStyle>
            <a:lvl1pPr marL="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1959422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 marL="3918844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3pPr>
            <a:lvl4pPr marL="5878266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7837688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979711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1756532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3715954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5675376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4E8-79A7-47BE-B0B1-F67E5930E85E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77E0-2DBC-45D7-8530-0BB81FEB1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20739737"/>
            <a:ext cx="94442280" cy="58653043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20739737"/>
            <a:ext cx="94442280" cy="58653043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4E8-79A7-47BE-B0B1-F67E5930E85E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77E0-2DBC-45D7-8530-0BB81FEB1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988697"/>
            <a:ext cx="39502080" cy="411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526407"/>
            <a:ext cx="19392902" cy="2303143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9422" indent="0">
              <a:buNone/>
              <a:defRPr sz="8600" b="1"/>
            </a:lvl2pPr>
            <a:lvl3pPr marL="3918844" indent="0">
              <a:buNone/>
              <a:defRPr sz="7700" b="1"/>
            </a:lvl3pPr>
            <a:lvl4pPr marL="5878266" indent="0">
              <a:buNone/>
              <a:defRPr sz="6900" b="1"/>
            </a:lvl4pPr>
            <a:lvl5pPr marL="7837688" indent="0">
              <a:buNone/>
              <a:defRPr sz="6900" b="1"/>
            </a:lvl5pPr>
            <a:lvl6pPr marL="9797110" indent="0">
              <a:buNone/>
              <a:defRPr sz="6900" b="1"/>
            </a:lvl6pPr>
            <a:lvl7pPr marL="11756532" indent="0">
              <a:buNone/>
              <a:defRPr sz="6900" b="1"/>
            </a:lvl7pPr>
            <a:lvl8pPr marL="13715954" indent="0">
              <a:buNone/>
              <a:defRPr sz="6900" b="1"/>
            </a:lvl8pPr>
            <a:lvl9pPr marL="15675376" indent="0">
              <a:buNone/>
              <a:defRPr sz="6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7829550"/>
            <a:ext cx="19392902" cy="14224637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5526407"/>
            <a:ext cx="19400520" cy="2303143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9422" indent="0">
              <a:buNone/>
              <a:defRPr sz="8600" b="1"/>
            </a:lvl2pPr>
            <a:lvl3pPr marL="3918844" indent="0">
              <a:buNone/>
              <a:defRPr sz="7700" b="1"/>
            </a:lvl3pPr>
            <a:lvl4pPr marL="5878266" indent="0">
              <a:buNone/>
              <a:defRPr sz="6900" b="1"/>
            </a:lvl4pPr>
            <a:lvl5pPr marL="7837688" indent="0">
              <a:buNone/>
              <a:defRPr sz="6900" b="1"/>
            </a:lvl5pPr>
            <a:lvl6pPr marL="9797110" indent="0">
              <a:buNone/>
              <a:defRPr sz="6900" b="1"/>
            </a:lvl6pPr>
            <a:lvl7pPr marL="11756532" indent="0">
              <a:buNone/>
              <a:defRPr sz="6900" b="1"/>
            </a:lvl7pPr>
            <a:lvl8pPr marL="13715954" indent="0">
              <a:buNone/>
              <a:defRPr sz="6900" b="1"/>
            </a:lvl8pPr>
            <a:lvl9pPr marL="15675376" indent="0">
              <a:buNone/>
              <a:defRPr sz="6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7829550"/>
            <a:ext cx="19400520" cy="14224637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4E8-79A7-47BE-B0B1-F67E5930E85E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77E0-2DBC-45D7-8530-0BB81FEB1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4E8-79A7-47BE-B0B1-F67E5930E85E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77E0-2DBC-45D7-8530-0BB81FEB1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4E8-79A7-47BE-B0B1-F67E5930E85E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77E0-2DBC-45D7-8530-0BB81FEB1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982980"/>
            <a:ext cx="14439902" cy="4183380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982982"/>
            <a:ext cx="24536400" cy="21071207"/>
          </a:xfrm>
        </p:spPr>
        <p:txBody>
          <a:bodyPr/>
          <a:lstStyle>
            <a:lvl1pPr>
              <a:defRPr sz="13700"/>
            </a:lvl1pPr>
            <a:lvl2pPr>
              <a:defRPr sz="12000"/>
            </a:lvl2pPr>
            <a:lvl3pPr>
              <a:defRPr sz="103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5166362"/>
            <a:ext cx="14439902" cy="16887827"/>
          </a:xfrm>
        </p:spPr>
        <p:txBody>
          <a:bodyPr/>
          <a:lstStyle>
            <a:lvl1pPr marL="0" indent="0">
              <a:buNone/>
              <a:defRPr sz="6000"/>
            </a:lvl1pPr>
            <a:lvl2pPr marL="1959422" indent="0">
              <a:buNone/>
              <a:defRPr sz="5100"/>
            </a:lvl2pPr>
            <a:lvl3pPr marL="3918844" indent="0">
              <a:buNone/>
              <a:defRPr sz="4300"/>
            </a:lvl3pPr>
            <a:lvl4pPr marL="5878266" indent="0">
              <a:buNone/>
              <a:defRPr sz="3900"/>
            </a:lvl4pPr>
            <a:lvl5pPr marL="7837688" indent="0">
              <a:buNone/>
              <a:defRPr sz="3900"/>
            </a:lvl5pPr>
            <a:lvl6pPr marL="9797110" indent="0">
              <a:buNone/>
              <a:defRPr sz="3900"/>
            </a:lvl6pPr>
            <a:lvl7pPr marL="11756532" indent="0">
              <a:buNone/>
              <a:defRPr sz="3900"/>
            </a:lvl7pPr>
            <a:lvl8pPr marL="13715954" indent="0">
              <a:buNone/>
              <a:defRPr sz="3900"/>
            </a:lvl8pPr>
            <a:lvl9pPr marL="15675376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4E8-79A7-47BE-B0B1-F67E5930E85E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77E0-2DBC-45D7-8530-0BB81FEB1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7282160"/>
            <a:ext cx="26334720" cy="2040257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205990"/>
            <a:ext cx="26334720" cy="14813280"/>
          </a:xfrm>
        </p:spPr>
        <p:txBody>
          <a:bodyPr/>
          <a:lstStyle>
            <a:lvl1pPr marL="0" indent="0">
              <a:buNone/>
              <a:defRPr sz="13700"/>
            </a:lvl1pPr>
            <a:lvl2pPr marL="1959422" indent="0">
              <a:buNone/>
              <a:defRPr sz="12000"/>
            </a:lvl2pPr>
            <a:lvl3pPr marL="3918844" indent="0">
              <a:buNone/>
              <a:defRPr sz="10300"/>
            </a:lvl3pPr>
            <a:lvl4pPr marL="5878266" indent="0">
              <a:buNone/>
              <a:defRPr sz="8600"/>
            </a:lvl4pPr>
            <a:lvl5pPr marL="7837688" indent="0">
              <a:buNone/>
              <a:defRPr sz="8600"/>
            </a:lvl5pPr>
            <a:lvl6pPr marL="9797110" indent="0">
              <a:buNone/>
              <a:defRPr sz="8600"/>
            </a:lvl6pPr>
            <a:lvl7pPr marL="11756532" indent="0">
              <a:buNone/>
              <a:defRPr sz="8600"/>
            </a:lvl7pPr>
            <a:lvl8pPr marL="13715954" indent="0">
              <a:buNone/>
              <a:defRPr sz="8600"/>
            </a:lvl8pPr>
            <a:lvl9pPr marL="15675376" indent="0">
              <a:buNone/>
              <a:defRPr sz="8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19322417"/>
            <a:ext cx="26334720" cy="2897503"/>
          </a:xfrm>
        </p:spPr>
        <p:txBody>
          <a:bodyPr/>
          <a:lstStyle>
            <a:lvl1pPr marL="0" indent="0">
              <a:buNone/>
              <a:defRPr sz="6000"/>
            </a:lvl1pPr>
            <a:lvl2pPr marL="1959422" indent="0">
              <a:buNone/>
              <a:defRPr sz="5100"/>
            </a:lvl2pPr>
            <a:lvl3pPr marL="3918844" indent="0">
              <a:buNone/>
              <a:defRPr sz="4300"/>
            </a:lvl3pPr>
            <a:lvl4pPr marL="5878266" indent="0">
              <a:buNone/>
              <a:defRPr sz="3900"/>
            </a:lvl4pPr>
            <a:lvl5pPr marL="7837688" indent="0">
              <a:buNone/>
              <a:defRPr sz="3900"/>
            </a:lvl5pPr>
            <a:lvl6pPr marL="9797110" indent="0">
              <a:buNone/>
              <a:defRPr sz="3900"/>
            </a:lvl6pPr>
            <a:lvl7pPr marL="11756532" indent="0">
              <a:buNone/>
              <a:defRPr sz="3900"/>
            </a:lvl7pPr>
            <a:lvl8pPr marL="13715954" indent="0">
              <a:buNone/>
              <a:defRPr sz="3900"/>
            </a:lvl8pPr>
            <a:lvl9pPr marL="15675376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A4E8-79A7-47BE-B0B1-F67E5930E85E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77E0-2DBC-45D7-8530-0BB81FEB1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988697"/>
            <a:ext cx="39502080" cy="4114800"/>
          </a:xfrm>
          <a:prstGeom prst="rect">
            <a:avLst/>
          </a:prstGeom>
        </p:spPr>
        <p:txBody>
          <a:bodyPr vert="horz" lIns="391884" tIns="195942" rIns="391884" bIns="1959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760722"/>
            <a:ext cx="39502080" cy="16293467"/>
          </a:xfrm>
          <a:prstGeom prst="rect">
            <a:avLst/>
          </a:prstGeom>
        </p:spPr>
        <p:txBody>
          <a:bodyPr vert="horz" lIns="391884" tIns="195942" rIns="391884" bIns="1959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2882862"/>
            <a:ext cx="10241280" cy="1314450"/>
          </a:xfrm>
          <a:prstGeom prst="rect">
            <a:avLst/>
          </a:prstGeom>
        </p:spPr>
        <p:txBody>
          <a:bodyPr vert="horz" lIns="391884" tIns="195942" rIns="391884" bIns="195942" rtlCol="0" anchor="ctr"/>
          <a:lstStyle>
            <a:lvl1pPr algn="l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9A4E8-79A7-47BE-B0B1-F67E5930E85E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2882862"/>
            <a:ext cx="13898880" cy="1314450"/>
          </a:xfrm>
          <a:prstGeom prst="rect">
            <a:avLst/>
          </a:prstGeom>
        </p:spPr>
        <p:txBody>
          <a:bodyPr vert="horz" lIns="391884" tIns="195942" rIns="391884" bIns="195942" rtlCol="0" anchor="ctr"/>
          <a:lstStyle>
            <a:lvl1pPr algn="ct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2882862"/>
            <a:ext cx="10241280" cy="1314450"/>
          </a:xfrm>
          <a:prstGeom prst="rect">
            <a:avLst/>
          </a:prstGeom>
        </p:spPr>
        <p:txBody>
          <a:bodyPr vert="horz" lIns="391884" tIns="195942" rIns="391884" bIns="195942" rtlCol="0" anchor="ctr"/>
          <a:lstStyle>
            <a:lvl1pPr algn="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77E0-2DBC-45D7-8530-0BB81FEB1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18844" rtl="0" eaLnBrk="1" latinLnBrk="0" hangingPunct="1">
        <a:spcBef>
          <a:spcPct val="0"/>
        </a:spcBef>
        <a:buNone/>
        <a:defRPr sz="18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9567" indent="-1469567" algn="l" defTabSz="3918844" rtl="0" eaLnBrk="1" latinLnBrk="0" hangingPunct="1">
        <a:spcBef>
          <a:spcPct val="20000"/>
        </a:spcBef>
        <a:buFont typeface="Arial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184061" indent="-1224639" algn="l" defTabSz="3918844" rtl="0" eaLnBrk="1" latinLnBrk="0" hangingPunct="1">
        <a:spcBef>
          <a:spcPct val="20000"/>
        </a:spcBef>
        <a:buFont typeface="Arial" pitchFamily="34" charset="0"/>
        <a:buChar char="–"/>
        <a:defRPr sz="12000" kern="1200">
          <a:solidFill>
            <a:schemeClr val="tx1"/>
          </a:solidFill>
          <a:latin typeface="+mn-lt"/>
          <a:ea typeface="+mn-ea"/>
          <a:cs typeface="+mn-cs"/>
        </a:defRPr>
      </a:lvl2pPr>
      <a:lvl3pPr marL="4898555" indent="-979711" algn="l" defTabSz="3918844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977" indent="-979711" algn="l" defTabSz="3918844" rtl="0" eaLnBrk="1" latinLnBrk="0" hangingPunct="1">
        <a:spcBef>
          <a:spcPct val="20000"/>
        </a:spcBef>
        <a:buFont typeface="Arial" pitchFamily="34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817399" indent="-979711" algn="l" defTabSz="3918844" rtl="0" eaLnBrk="1" latinLnBrk="0" hangingPunct="1">
        <a:spcBef>
          <a:spcPct val="20000"/>
        </a:spcBef>
        <a:buFont typeface="Arial" pitchFamily="34" charset="0"/>
        <a:buChar char="»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76821" indent="-979711" algn="l" defTabSz="3918844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2736243" indent="-979711" algn="l" defTabSz="3918844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4695665" indent="-979711" algn="l" defTabSz="3918844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6655087" indent="-979711" algn="l" defTabSz="3918844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1884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959422" algn="l" defTabSz="391884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844" algn="l" defTabSz="391884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878266" algn="l" defTabSz="391884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37688" algn="l" defTabSz="391884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97110" algn="l" defTabSz="391884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756532" algn="l" defTabSz="391884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954" algn="l" defTabSz="391884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675376" algn="l" defTabSz="391884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6705600" y="609600"/>
            <a:ext cx="29184600" cy="381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291" descr="BNL_Logo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1200" y="0"/>
            <a:ext cx="6705600" cy="2867100"/>
          </a:xfrm>
          <a:prstGeom prst="rect">
            <a:avLst/>
          </a:prstGeom>
          <a:noFill/>
        </p:spPr>
      </p:pic>
      <p:sp>
        <p:nvSpPr>
          <p:cNvPr id="6" name="Rectangle 544"/>
          <p:cNvSpPr>
            <a:spLocks noChangeArrowheads="1"/>
          </p:cNvSpPr>
          <p:nvPr/>
        </p:nvSpPr>
        <p:spPr bwMode="auto">
          <a:xfrm>
            <a:off x="7162800" y="838200"/>
            <a:ext cx="27965400" cy="2267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7200" b="1" dirty="0" smtClean="0">
                <a:latin typeface="Arial" charset="0"/>
              </a:rPr>
              <a:t>High-fidelity 3D modulator simulations of</a:t>
            </a:r>
            <a:br>
              <a:rPr lang="en-US" sz="7200" b="1" dirty="0" smtClean="0">
                <a:latin typeface="Arial" charset="0"/>
              </a:rPr>
            </a:br>
            <a:r>
              <a:rPr lang="en-US" sz="7200" b="1" dirty="0" smtClean="0">
                <a:latin typeface="Arial" charset="0"/>
              </a:rPr>
              <a:t>coherent  electron cooling systems</a:t>
            </a:r>
            <a:endParaRPr lang="en-US" sz="7200" b="1" dirty="0">
              <a:latin typeface="Arial" charset="0"/>
            </a:endParaRPr>
          </a:p>
        </p:txBody>
      </p:sp>
      <p:sp>
        <p:nvSpPr>
          <p:cNvPr id="9" name="Rectangle 547"/>
          <p:cNvSpPr>
            <a:spLocks noChangeArrowheads="1"/>
          </p:cNvSpPr>
          <p:nvPr/>
        </p:nvSpPr>
        <p:spPr bwMode="auto">
          <a:xfrm>
            <a:off x="11658600" y="3048000"/>
            <a:ext cx="19278600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4000" b="1" dirty="0"/>
              <a:t>Tech-X Corp</a:t>
            </a:r>
            <a:r>
              <a:rPr lang="en-US" sz="4000" i="1" dirty="0"/>
              <a:t>:</a:t>
            </a:r>
            <a:r>
              <a:rPr lang="en-US" sz="4000" dirty="0"/>
              <a:t> George Bell, </a:t>
            </a:r>
            <a:r>
              <a:rPr lang="en-US" sz="4000" i="1" dirty="0"/>
              <a:t> </a:t>
            </a:r>
            <a:r>
              <a:rPr lang="en-US" sz="4000" dirty="0"/>
              <a:t>David </a:t>
            </a:r>
            <a:r>
              <a:rPr lang="en-US" sz="4000" dirty="0" err="1"/>
              <a:t>Bruhwiler</a:t>
            </a:r>
            <a:r>
              <a:rPr lang="en-US" sz="4000" dirty="0"/>
              <a:t>, </a:t>
            </a:r>
            <a:r>
              <a:rPr lang="de-DE" sz="4000" dirty="0"/>
              <a:t>Brian Schwartz and Ilya Pogorelov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4000" b="1" dirty="0"/>
              <a:t>BNL</a:t>
            </a:r>
            <a:r>
              <a:rPr lang="en-US" sz="4000" dirty="0"/>
              <a:t>: Vladimir </a:t>
            </a:r>
            <a:r>
              <a:rPr lang="en-US" sz="4000" dirty="0" err="1"/>
              <a:t>Litvinenko</a:t>
            </a:r>
            <a:r>
              <a:rPr lang="en-US" sz="4000" dirty="0"/>
              <a:t>, Gang Wang and </a:t>
            </a:r>
            <a:r>
              <a:rPr lang="en-US" sz="4000" dirty="0" err="1"/>
              <a:t>Yue</a:t>
            </a:r>
            <a:r>
              <a:rPr lang="en-US" sz="4000" dirty="0"/>
              <a:t> </a:t>
            </a:r>
            <a:r>
              <a:rPr lang="en-US" sz="4000" dirty="0" err="1"/>
              <a:t>Hao</a:t>
            </a:r>
            <a:endParaRPr lang="en-US" sz="4000" dirty="0"/>
          </a:p>
        </p:txBody>
      </p:sp>
      <p:sp>
        <p:nvSpPr>
          <p:cNvPr id="11" name="Rectangle 849"/>
          <p:cNvSpPr>
            <a:spLocks noChangeArrowheads="1"/>
          </p:cNvSpPr>
          <p:nvPr/>
        </p:nvSpPr>
        <p:spPr bwMode="auto">
          <a:xfrm>
            <a:off x="27051000" y="22479000"/>
            <a:ext cx="1455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Arial" charset="0"/>
              </a:rPr>
            </a:br>
            <a:r>
              <a:rPr lang="en-US" sz="2000" b="1" dirty="0" smtClean="0">
                <a:latin typeface="Arial" charset="0"/>
              </a:rPr>
              <a:t>References: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Arial" charset="0"/>
              </a:rPr>
              <a:t>[1</a:t>
            </a:r>
            <a:r>
              <a:rPr lang="en-US" sz="2400" dirty="0">
                <a:latin typeface="Arial" charset="0"/>
              </a:rPr>
              <a:t>] </a:t>
            </a:r>
            <a:r>
              <a:rPr lang="en-US" sz="2400" dirty="0" err="1">
                <a:latin typeface="Arial" charset="0"/>
              </a:rPr>
              <a:t>Litvinenko</a:t>
            </a:r>
            <a:r>
              <a:rPr lang="en-US" sz="2400" dirty="0">
                <a:latin typeface="Arial" charset="0"/>
              </a:rPr>
              <a:t> &amp; </a:t>
            </a:r>
            <a:r>
              <a:rPr lang="en-US" sz="2400" dirty="0" err="1">
                <a:latin typeface="Arial" charset="0"/>
              </a:rPr>
              <a:t>Derbenev</a:t>
            </a:r>
            <a:r>
              <a:rPr lang="en-US" sz="2400" dirty="0">
                <a:latin typeface="Arial" charset="0"/>
              </a:rPr>
              <a:t>, “Coherent Electron Cooling,” Phys. Rev. </a:t>
            </a:r>
            <a:r>
              <a:rPr lang="en-US" sz="2400" dirty="0" err="1">
                <a:latin typeface="Arial" charset="0"/>
              </a:rPr>
              <a:t>Lett</a:t>
            </a:r>
            <a:r>
              <a:rPr lang="en-US" sz="2400" dirty="0">
                <a:latin typeface="Arial" charset="0"/>
              </a:rPr>
              <a:t>. 102, 114801 (2009).</a:t>
            </a:r>
            <a:r>
              <a:rPr lang="en-US" sz="4400" b="1" dirty="0">
                <a:latin typeface="Arial" charset="0"/>
              </a:rPr>
              <a:t>  </a:t>
            </a:r>
            <a:br>
              <a:rPr lang="en-US" sz="4400" b="1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[2] Wang and </a:t>
            </a:r>
            <a:r>
              <a:rPr lang="en-US" sz="2400" dirty="0" err="1">
                <a:latin typeface="Arial" charset="0"/>
              </a:rPr>
              <a:t>Blaskiewicz</a:t>
            </a:r>
            <a:r>
              <a:rPr lang="en-US" sz="2400" dirty="0">
                <a:latin typeface="Arial" charset="0"/>
              </a:rPr>
              <a:t>, Phys Rev E 78, 026413 (2008</a:t>
            </a:r>
            <a:r>
              <a:rPr lang="en-US" sz="2400" dirty="0" smtClean="0">
                <a:latin typeface="Arial" charset="0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" name="Rectangle 1000"/>
          <p:cNvSpPr>
            <a:spLocks noChangeArrowheads="1"/>
          </p:cNvSpPr>
          <p:nvPr/>
        </p:nvSpPr>
        <p:spPr bwMode="auto">
          <a:xfrm>
            <a:off x="14782800" y="4495800"/>
            <a:ext cx="11823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tx2"/>
                </a:solidFill>
                <a:latin typeface="Arial" charset="0"/>
              </a:rPr>
              <a:t>Contact email: </a:t>
            </a:r>
            <a:r>
              <a:rPr lang="en-US" sz="3600" dirty="0">
                <a:solidFill>
                  <a:srgbClr val="0000FF"/>
                </a:solidFill>
                <a:latin typeface="Arial" charset="0"/>
              </a:rPr>
              <a:t>gibell@txcorp.com</a:t>
            </a:r>
            <a:r>
              <a:rPr lang="en-US" sz="3600" dirty="0">
                <a:solidFill>
                  <a:schemeClr val="tx2"/>
                </a:solidFill>
                <a:latin typeface="Arial" charset="0"/>
              </a:rPr>
              <a:t> (George Bell)</a:t>
            </a:r>
          </a:p>
        </p:txBody>
      </p:sp>
      <p:pic>
        <p:nvPicPr>
          <p:cNvPr id="14" name="Picture 1316" descr="compass_scidac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2400" y="2209800"/>
            <a:ext cx="2358390" cy="2975610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/>
          </p:cNvSpPr>
          <p:nvPr/>
        </p:nvSpPr>
        <p:spPr bwMode="auto">
          <a:xfrm>
            <a:off x="1066800" y="10515600"/>
            <a:ext cx="1463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0" rIns="91411" bIns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Arial" charset="0"/>
              </a:rPr>
              <a:t>Introduction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1505236" y="25651691"/>
            <a:ext cx="3257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6" rIns="91411" bIns="45706"/>
          <a:lstStyle/>
          <a:p>
            <a:pPr marL="341313" indent="-341313" eaLnBrk="1" hangingPunct="1">
              <a:lnSpc>
                <a:spcPct val="90000"/>
              </a:lnSpc>
              <a:spcBef>
                <a:spcPct val="15000"/>
              </a:spcBef>
              <a:buClr>
                <a:srgbClr val="003399"/>
              </a:buClr>
              <a:buSzPct val="120000"/>
              <a:buFontTx/>
              <a:buNone/>
            </a:pPr>
            <a:endParaRPr lang="en-US" sz="1800">
              <a:latin typeface="45 Helvetica Light" pitchFamily="2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143000" y="15316200"/>
            <a:ext cx="7010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6" rIns="91411" bIns="45706"/>
          <a:lstStyle/>
          <a:p>
            <a:pPr marL="341313" indent="-341313" algn="ctr" eaLnBrk="1" hangingPunct="1">
              <a:lnSpc>
                <a:spcPct val="90000"/>
              </a:lnSpc>
              <a:spcBef>
                <a:spcPct val="15000"/>
              </a:spcBef>
              <a:buClr>
                <a:srgbClr val="003399"/>
              </a:buClr>
              <a:buSzPct val="120000"/>
              <a:buFontTx/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Arial" charset="0"/>
              </a:rPr>
              <a:t>Simulations of Debye shielding in the modulator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0" y="5181600"/>
            <a:ext cx="424434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47800" y="11277600"/>
            <a:ext cx="1440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Coherent electron cooling (CEC) is a novel technique for rapidly cooling high-energy </a:t>
            </a:r>
            <a:r>
              <a:rPr lang="en-US" sz="3600" dirty="0" err="1" smtClean="0"/>
              <a:t>hadron</a:t>
            </a:r>
            <a:r>
              <a:rPr lang="en-US" sz="3600" dirty="0" smtClean="0"/>
              <a:t>  beams [1]. The proposed Brookhaven  CEC consists of three sections: a </a:t>
            </a:r>
            <a:r>
              <a:rPr lang="en-US" sz="3600" b="1" dirty="0" smtClean="0"/>
              <a:t>modulator</a:t>
            </a:r>
            <a:r>
              <a:rPr lang="en-US" sz="3600" dirty="0" smtClean="0"/>
              <a:t>,</a:t>
            </a:r>
            <a:r>
              <a:rPr lang="en-US" sz="3600" b="1" dirty="0" smtClean="0"/>
              <a:t> </a:t>
            </a:r>
            <a:r>
              <a:rPr lang="en-US" sz="3600" dirty="0" smtClean="0"/>
              <a:t>where the ion imprints a density wake on the electron distribution, an </a:t>
            </a:r>
            <a:r>
              <a:rPr lang="en-US" sz="3600" b="1" dirty="0" smtClean="0"/>
              <a:t>FEL</a:t>
            </a:r>
            <a:r>
              <a:rPr lang="en-US" sz="3600" i="1" dirty="0" smtClean="0"/>
              <a:t>, </a:t>
            </a:r>
            <a:r>
              <a:rPr lang="en-US" sz="3600" dirty="0" smtClean="0"/>
              <a:t>where the density wake is amplified by a free-electron laser, and a </a:t>
            </a:r>
            <a:r>
              <a:rPr lang="en-US" sz="3600" b="1" dirty="0" smtClean="0"/>
              <a:t>kicker</a:t>
            </a:r>
            <a:r>
              <a:rPr lang="en-US" sz="3600" dirty="0" smtClean="0"/>
              <a:t>, where the amplified wake interacts with the ion, resulting in dynamical friction for the ion.</a:t>
            </a:r>
            <a:endParaRPr lang="en-US" sz="3600" dirty="0"/>
          </a:p>
        </p:txBody>
      </p:sp>
      <p:pic>
        <p:nvPicPr>
          <p:cNvPr id="63" name="Picture 62" descr="profil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660600" y="12496800"/>
            <a:ext cx="13716000" cy="7715250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16878300" y="11201400"/>
            <a:ext cx="8637587" cy="6553200"/>
            <a:chOff x="16916400" y="11201400"/>
            <a:chExt cx="8637587" cy="6553200"/>
          </a:xfrm>
        </p:grpSpPr>
        <p:pic>
          <p:nvPicPr>
            <p:cNvPr id="34" name="Picture 33" descr="beamProfile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81487" y="11201400"/>
              <a:ext cx="8572500" cy="619125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916400" y="11430000"/>
              <a:ext cx="1295400" cy="579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68800" y="16992600"/>
              <a:ext cx="792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288000" y="17068800"/>
              <a:ext cx="55626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7678400" y="11658600"/>
              <a:ext cx="461665" cy="5257799"/>
              <a:chOff x="17525999" y="18440401"/>
              <a:chExt cx="461665" cy="5257799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H="1">
                <a:off x="17754600" y="18440401"/>
                <a:ext cx="0" cy="5257799"/>
              </a:xfrm>
              <a:prstGeom prst="straightConnector1">
                <a:avLst/>
              </a:prstGeom>
              <a:ln w="76200"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 rot="5400000">
                <a:off x="17109132" y="20990868"/>
                <a:ext cx="12954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0.3mm</a:t>
                </a:r>
                <a:endParaRPr lang="en-US" sz="2400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8288000" y="16992600"/>
              <a:ext cx="5715000" cy="461665"/>
              <a:chOff x="18288000" y="16992600"/>
              <a:chExt cx="5715000" cy="461665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>
                <a:off x="18288000" y="17223432"/>
                <a:ext cx="5715000" cy="0"/>
              </a:xfrm>
              <a:prstGeom prst="straightConnector1">
                <a:avLst/>
              </a:prstGeom>
              <a:ln w="76200"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20421600" y="16992600"/>
                <a:ext cx="12954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0.3mm</a:t>
                </a:r>
                <a:endParaRPr lang="en-US" sz="2400" dirty="0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16840200" y="18021300"/>
            <a:ext cx="8713787" cy="6329065"/>
            <a:chOff x="16840200" y="17983200"/>
            <a:chExt cx="8713787" cy="6329065"/>
          </a:xfrm>
        </p:grpSpPr>
        <p:pic>
          <p:nvPicPr>
            <p:cNvPr id="37" name="Picture 36" descr="exProfile3a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81487" y="17983200"/>
              <a:ext cx="8572500" cy="619125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16916400" y="18059400"/>
              <a:ext cx="1295400" cy="579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840200" y="23774400"/>
              <a:ext cx="792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8288000" y="23850600"/>
              <a:ext cx="5715000" cy="461665"/>
              <a:chOff x="18288000" y="16992600"/>
              <a:chExt cx="5715000" cy="461665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18288000" y="17145000"/>
                <a:ext cx="5715000" cy="0"/>
              </a:xfrm>
              <a:prstGeom prst="straightConnector1">
                <a:avLst/>
              </a:prstGeom>
              <a:ln w="76200"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20421600" y="16992600"/>
                <a:ext cx="12954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0.3mm</a:t>
                </a:r>
                <a:endParaRPr lang="en-US" sz="2400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7678400" y="18440400"/>
              <a:ext cx="461665" cy="5257799"/>
              <a:chOff x="17525999" y="18440401"/>
              <a:chExt cx="461665" cy="5257799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 flipH="1">
                <a:off x="17754600" y="18440401"/>
                <a:ext cx="0" cy="5257799"/>
              </a:xfrm>
              <a:prstGeom prst="straightConnector1">
                <a:avLst/>
              </a:prstGeom>
              <a:ln w="76200"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 rot="5400000">
                <a:off x="17109132" y="20990868"/>
                <a:ext cx="12954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0.3mm</a:t>
                </a:r>
                <a:endParaRPr lang="en-US" sz="2400" dirty="0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8382000" y="18021300"/>
            <a:ext cx="8724900" cy="6329065"/>
            <a:chOff x="2667000" y="17678400"/>
            <a:chExt cx="8724900" cy="6329065"/>
          </a:xfrm>
        </p:grpSpPr>
        <p:pic>
          <p:nvPicPr>
            <p:cNvPr id="44" name="Picture 43" descr="beamProfile3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19400" y="17678400"/>
              <a:ext cx="8572500" cy="6191250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3962400" y="23469600"/>
              <a:ext cx="5943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67000" y="18059400"/>
              <a:ext cx="1371600" cy="533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114800" y="23545800"/>
              <a:ext cx="5715000" cy="461665"/>
              <a:chOff x="4114800" y="23545800"/>
              <a:chExt cx="5715000" cy="461665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4114800" y="23776632"/>
                <a:ext cx="5715000" cy="0"/>
              </a:xfrm>
              <a:prstGeom prst="straightConnector1">
                <a:avLst/>
              </a:prstGeom>
              <a:ln w="76200"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6248400" y="23545800"/>
                <a:ext cx="12954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 mm</a:t>
                </a:r>
                <a:endParaRPr lang="en-US" sz="2400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3505200" y="18135600"/>
              <a:ext cx="461665" cy="5257799"/>
              <a:chOff x="12192000" y="18440400"/>
              <a:chExt cx="461665" cy="5257799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H="1">
                <a:off x="12420601" y="18440400"/>
                <a:ext cx="0" cy="5257799"/>
              </a:xfrm>
              <a:prstGeom prst="straightConnector1">
                <a:avLst/>
              </a:prstGeom>
              <a:ln w="76200"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 rot="5400000">
                <a:off x="11775133" y="20990867"/>
                <a:ext cx="12954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 mm</a:t>
                </a:r>
                <a:endParaRPr lang="en-US" sz="2400" dirty="0"/>
              </a:p>
            </p:txBody>
          </p:sp>
        </p:grpSp>
      </p:grpSp>
      <p:sp>
        <p:nvSpPr>
          <p:cNvPr id="39" name="Title 1"/>
          <p:cNvSpPr>
            <a:spLocks/>
          </p:cNvSpPr>
          <p:nvPr/>
        </p:nvSpPr>
        <p:spPr bwMode="auto">
          <a:xfrm>
            <a:off x="15163800" y="17602200"/>
            <a:ext cx="12245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0" rIns="91411" bIns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Arial" charset="0"/>
              </a:rPr>
              <a:t>Evolution of Ex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8" name="Title 1"/>
          <p:cNvSpPr>
            <a:spLocks/>
          </p:cNvSpPr>
          <p:nvPr/>
        </p:nvSpPr>
        <p:spPr bwMode="auto">
          <a:xfrm>
            <a:off x="15240000" y="10668000"/>
            <a:ext cx="12245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0" rIns="91411" bIns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Arial" charset="0"/>
              </a:rPr>
              <a:t>Evolution of the density perturbation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 bwMode="auto">
          <a:xfrm>
            <a:off x="9677400" y="172212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6" rIns="91411" bIns="45706"/>
          <a:lstStyle/>
          <a:p>
            <a:pPr marL="341313" indent="-341313" algn="ctr" eaLnBrk="1" hangingPunct="1">
              <a:lnSpc>
                <a:spcPct val="90000"/>
              </a:lnSpc>
              <a:spcBef>
                <a:spcPct val="15000"/>
              </a:spcBef>
              <a:buClr>
                <a:srgbClr val="003399"/>
              </a:buClr>
              <a:buSzPct val="120000"/>
              <a:buFontTx/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Arial" charset="0"/>
              </a:rPr>
              <a:t>Beam focusing in the Modulator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43000" y="16916400"/>
            <a:ext cx="7772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simulate Debye shielding in a realistic beam where the density varies in space.  The beam also focuses down as it moves through the modulator, so the density changes in time as well. We use a simplified beam model which is </a:t>
            </a:r>
            <a:r>
              <a:rPr lang="en-US" sz="3600" dirty="0" err="1" smtClean="0"/>
              <a:t>radially</a:t>
            </a:r>
            <a:r>
              <a:rPr lang="en-US" sz="3600" dirty="0" smtClean="0"/>
              <a:t> symmetric.</a:t>
            </a:r>
          </a:p>
          <a:p>
            <a:endParaRPr lang="en-US" sz="3600" dirty="0" smtClean="0"/>
          </a:p>
          <a:p>
            <a:r>
              <a:rPr lang="en-US" sz="3600" dirty="0" smtClean="0"/>
              <a:t>To simulate the perturbation to the electron density due to the ion, we use delta-f PIC in the Tech-X code </a:t>
            </a:r>
            <a:r>
              <a:rPr lang="en-US" sz="3600" dirty="0" err="1" smtClean="0"/>
              <a:t>Vorpal</a:t>
            </a:r>
            <a:r>
              <a:rPr lang="en-US" sz="3600" dirty="0" smtClean="0"/>
              <a:t>.  </a:t>
            </a:r>
            <a:endParaRPr lang="en-US" sz="3600" dirty="0"/>
          </a:p>
        </p:txBody>
      </p:sp>
      <p:sp>
        <p:nvSpPr>
          <p:cNvPr id="73" name="Title 1"/>
          <p:cNvSpPr>
            <a:spLocks/>
          </p:cNvSpPr>
          <p:nvPr/>
        </p:nvSpPr>
        <p:spPr bwMode="auto">
          <a:xfrm>
            <a:off x="28117800" y="11734800"/>
            <a:ext cx="12245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0" rIns="91411" bIns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Arial" charset="0"/>
              </a:rPr>
              <a:t>y=0 slice of the density perturbation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974800" y="21183600"/>
            <a:ext cx="156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constant density theory of Wang and </a:t>
            </a:r>
            <a:r>
              <a:rPr lang="en-US" sz="3600" dirty="0" err="1" smtClean="0"/>
              <a:t>Blaskiewicz</a:t>
            </a:r>
            <a:r>
              <a:rPr lang="en-US" sz="3600" dirty="0" smtClean="0"/>
              <a:t> </a:t>
            </a:r>
            <a:r>
              <a:rPr lang="en-US" sz="3600" dirty="0" smtClean="0"/>
              <a:t>[2] predicts shielding wakes well when the ion is in a constant density region, even when it changes in time.</a:t>
            </a:r>
            <a:endParaRPr lang="en-US" sz="3600" dirty="0"/>
          </a:p>
        </p:txBody>
      </p:sp>
      <p:sp>
        <p:nvSpPr>
          <p:cNvPr id="76" name="Title 1"/>
          <p:cNvSpPr>
            <a:spLocks/>
          </p:cNvSpPr>
          <p:nvPr/>
        </p:nvSpPr>
        <p:spPr bwMode="auto">
          <a:xfrm>
            <a:off x="26974800" y="20650200"/>
            <a:ext cx="1463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0" rIns="91411" bIns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Arial" charset="0"/>
              </a:rPr>
              <a:t>Conclusion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77" name="Picture 76" descr="TechXLogoNe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" y="381000"/>
            <a:ext cx="4365441" cy="4722678"/>
          </a:xfrm>
          <a:prstGeom prst="rect">
            <a:avLst/>
          </a:prstGeom>
        </p:spPr>
      </p:pic>
      <p:pic>
        <p:nvPicPr>
          <p:cNvPr id="75" name="Picture 74" descr="Schematic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95400" y="7315200"/>
            <a:ext cx="40965120" cy="2040255"/>
          </a:xfrm>
          <a:prstGeom prst="rect">
            <a:avLst/>
          </a:prstGeom>
        </p:spPr>
      </p:pic>
      <p:sp>
        <p:nvSpPr>
          <p:cNvPr id="79" name="Title 1"/>
          <p:cNvSpPr>
            <a:spLocks/>
          </p:cNvSpPr>
          <p:nvPr/>
        </p:nvSpPr>
        <p:spPr bwMode="auto">
          <a:xfrm>
            <a:off x="8153400" y="5410200"/>
            <a:ext cx="2644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0" rIns="91411" bIns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5400" b="1" dirty="0" smtClean="0">
                <a:solidFill>
                  <a:srgbClr val="0000FF"/>
                </a:solidFill>
                <a:latin typeface="Arial" charset="0"/>
              </a:rPr>
              <a:t>Schematic of the BNL Coherent Electron Cooler (Proof-of-Principle)</a:t>
            </a:r>
            <a:endParaRPr lang="en-US" sz="5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0" name="Title 1"/>
          <p:cNvSpPr>
            <a:spLocks/>
          </p:cNvSpPr>
          <p:nvPr/>
        </p:nvSpPr>
        <p:spPr bwMode="auto">
          <a:xfrm>
            <a:off x="7924800" y="6477000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0" rIns="91411" bIns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Arial" charset="0"/>
              </a:rPr>
              <a:t>Modulator</a:t>
            </a:r>
            <a:endParaRPr lang="en-US" sz="4000" dirty="0">
              <a:latin typeface="Arial" charset="0"/>
            </a:endParaRPr>
          </a:p>
        </p:txBody>
      </p:sp>
      <p:sp>
        <p:nvSpPr>
          <p:cNvPr id="81" name="Title 1"/>
          <p:cNvSpPr>
            <a:spLocks/>
          </p:cNvSpPr>
          <p:nvPr/>
        </p:nvSpPr>
        <p:spPr bwMode="auto">
          <a:xfrm>
            <a:off x="15087600" y="6477000"/>
            <a:ext cx="1356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0" rIns="91411" bIns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Arial" charset="0"/>
              </a:rPr>
              <a:t>High gain FEL</a:t>
            </a:r>
            <a:endParaRPr lang="en-US" sz="4000" dirty="0">
              <a:latin typeface="Arial" charset="0"/>
            </a:endParaRPr>
          </a:p>
        </p:txBody>
      </p:sp>
      <p:sp>
        <p:nvSpPr>
          <p:cNvPr id="82" name="Title 1"/>
          <p:cNvSpPr>
            <a:spLocks/>
          </p:cNvSpPr>
          <p:nvPr/>
        </p:nvSpPr>
        <p:spPr bwMode="auto">
          <a:xfrm>
            <a:off x="31775400" y="6477000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0" rIns="91411" bIns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Arial" charset="0"/>
              </a:rPr>
              <a:t>Kicker</a:t>
            </a:r>
            <a:endParaRPr lang="en-US" sz="4000" dirty="0">
              <a:latin typeface="Arial" charset="0"/>
            </a:endParaRPr>
          </a:p>
        </p:txBody>
      </p:sp>
      <p:sp>
        <p:nvSpPr>
          <p:cNvPr id="83" name="Title 1"/>
          <p:cNvSpPr>
            <a:spLocks/>
          </p:cNvSpPr>
          <p:nvPr/>
        </p:nvSpPr>
        <p:spPr bwMode="auto">
          <a:xfrm>
            <a:off x="1676400" y="7162800"/>
            <a:ext cx="335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0" rIns="91411" bIns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Arial" charset="0"/>
              </a:rPr>
              <a:t>RHIC</a:t>
            </a:r>
            <a:br>
              <a:rPr lang="en-US" sz="4000" dirty="0" smtClean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>ring</a:t>
            </a:r>
            <a:endParaRPr lang="en-US" sz="4000" dirty="0">
              <a:latin typeface="Arial" charset="0"/>
            </a:endParaRPr>
          </a:p>
        </p:txBody>
      </p:sp>
      <p:sp>
        <p:nvSpPr>
          <p:cNvPr id="84" name="Title 1"/>
          <p:cNvSpPr>
            <a:spLocks/>
          </p:cNvSpPr>
          <p:nvPr/>
        </p:nvSpPr>
        <p:spPr bwMode="auto">
          <a:xfrm>
            <a:off x="1752600" y="9144000"/>
            <a:ext cx="335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0" rIns="91411" bIns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Arial" charset="0"/>
              </a:rPr>
              <a:t>22 </a:t>
            </a:r>
            <a:r>
              <a:rPr lang="en-US" sz="4000" dirty="0" err="1" smtClean="0">
                <a:latin typeface="Arial" charset="0"/>
              </a:rPr>
              <a:t>MeV</a:t>
            </a:r>
            <a:r>
              <a:rPr lang="en-US" sz="4000" dirty="0" smtClean="0">
                <a:latin typeface="Arial" charset="0"/>
              </a:rPr>
              <a:t> </a:t>
            </a:r>
            <a:br>
              <a:rPr lang="en-US" sz="4000" dirty="0" smtClean="0">
                <a:latin typeface="Arial" charset="0"/>
              </a:rPr>
            </a:br>
            <a:r>
              <a:rPr lang="en-US" sz="4000" dirty="0" err="1" smtClean="0">
                <a:latin typeface="Arial" charset="0"/>
              </a:rPr>
              <a:t>linac</a:t>
            </a:r>
            <a:endParaRPr lang="en-US" sz="4000" dirty="0">
              <a:latin typeface="Arial" charset="0"/>
            </a:endParaRPr>
          </a:p>
        </p:txBody>
      </p:sp>
      <p:pic>
        <p:nvPicPr>
          <p:cNvPr id="86" name="Picture 85" descr="FE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754600" y="8763000"/>
            <a:ext cx="7325748" cy="1486108"/>
          </a:xfrm>
          <a:prstGeom prst="rect">
            <a:avLst/>
          </a:prstGeom>
        </p:spPr>
      </p:pic>
      <p:pic>
        <p:nvPicPr>
          <p:cNvPr id="87" name="Picture 86" descr="Modulato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242000" y="8153400"/>
            <a:ext cx="5658641" cy="3515216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6629400" y="8763000"/>
            <a:ext cx="6944663" cy="1219200"/>
            <a:chOff x="6400800" y="8610600"/>
            <a:chExt cx="6944663" cy="1219200"/>
          </a:xfrm>
        </p:grpSpPr>
        <p:pic>
          <p:nvPicPr>
            <p:cNvPr id="85" name="Picture 84" descr="Modulator0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29400" y="8610600"/>
              <a:ext cx="6716063" cy="1047896"/>
            </a:xfrm>
            <a:prstGeom prst="rect">
              <a:avLst/>
            </a:prstGeom>
          </p:spPr>
        </p:pic>
        <p:sp>
          <p:nvSpPr>
            <p:cNvPr id="88" name="Oval 87"/>
            <p:cNvSpPr/>
            <p:nvPr/>
          </p:nvSpPr>
          <p:spPr>
            <a:xfrm>
              <a:off x="6400800" y="9220200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itle 1"/>
          <p:cNvSpPr>
            <a:spLocks/>
          </p:cNvSpPr>
          <p:nvPr/>
        </p:nvSpPr>
        <p:spPr bwMode="auto">
          <a:xfrm>
            <a:off x="3733800" y="73152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0" rIns="91411" bIns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hadrons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1" name="Title 1"/>
          <p:cNvSpPr>
            <a:spLocks/>
          </p:cNvSpPr>
          <p:nvPr/>
        </p:nvSpPr>
        <p:spPr bwMode="auto">
          <a:xfrm rot="-2040000">
            <a:off x="4096346" y="8414344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0" rIns="91411" bIns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electrons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93" name="Title 1"/>
          <p:cNvSpPr>
            <a:spLocks/>
          </p:cNvSpPr>
          <p:nvPr/>
        </p:nvSpPr>
        <p:spPr bwMode="auto">
          <a:xfrm>
            <a:off x="39547800" y="71628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0" rIns="91411" bIns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Arial" charset="0"/>
              </a:rPr>
              <a:t>RHIC</a:t>
            </a:r>
            <a:br>
              <a:rPr lang="en-US" sz="4000" dirty="0" smtClean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>ring</a:t>
            </a:r>
            <a:endParaRPr lang="en-US" sz="4000" dirty="0">
              <a:latin typeface="Arial" charset="0"/>
            </a:endParaRPr>
          </a:p>
        </p:txBody>
      </p:sp>
      <p:sp>
        <p:nvSpPr>
          <p:cNvPr id="94" name="Title 1"/>
          <p:cNvSpPr>
            <a:spLocks/>
          </p:cNvSpPr>
          <p:nvPr/>
        </p:nvSpPr>
        <p:spPr bwMode="auto">
          <a:xfrm>
            <a:off x="39928800" y="8763000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0" rIns="91411" bIns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Arial" charset="0"/>
              </a:rPr>
              <a:t>Beam</a:t>
            </a:r>
            <a:br>
              <a:rPr lang="en-US" sz="4000" dirty="0" smtClean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>dump</a:t>
            </a:r>
            <a:endParaRPr lang="en-US" sz="4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276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I. Bell</dc:creator>
  <cp:lastModifiedBy>IPAC12</cp:lastModifiedBy>
  <cp:revision>51</cp:revision>
  <dcterms:created xsi:type="dcterms:W3CDTF">2012-05-17T21:52:51Z</dcterms:created>
  <dcterms:modified xsi:type="dcterms:W3CDTF">2012-05-24T23:12:21Z</dcterms:modified>
</cp:coreProperties>
</file>