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33467675" cy="18837275"/>
  <p:notesSz cx="6858000" cy="9144000"/>
  <p:defaultTextStyle>
    <a:defPPr>
      <a:defRPr lang="en-US"/>
    </a:defPPr>
    <a:lvl1pPr marL="0" algn="l" defTabSz="1673060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1pPr>
    <a:lvl2pPr marL="1673060" algn="l" defTabSz="1673060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2pPr>
    <a:lvl3pPr marL="3346116" algn="l" defTabSz="1673060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3pPr>
    <a:lvl4pPr marL="5019175" algn="l" defTabSz="1673060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4pPr>
    <a:lvl5pPr marL="6692235" algn="l" defTabSz="1673060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5pPr>
    <a:lvl6pPr marL="8365294" algn="l" defTabSz="1673060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6pPr>
    <a:lvl7pPr marL="10038354" algn="l" defTabSz="1673060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7pPr>
    <a:lvl8pPr marL="11711410" algn="l" defTabSz="1673060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8pPr>
    <a:lvl9pPr marL="13384470" algn="l" defTabSz="1673060" rtl="0" eaLnBrk="1" latinLnBrk="0" hangingPunct="1">
      <a:defRPr sz="6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98934"/>
    <a:srgbClr val="034500"/>
    <a:srgbClr val="00091C"/>
    <a:srgbClr val="020D25"/>
    <a:srgbClr val="061531"/>
    <a:srgbClr val="0A405B"/>
    <a:srgbClr val="227DA1"/>
    <a:srgbClr val="2C8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4065" autoAdjust="0"/>
    <p:restoredTop sz="95652" autoAdjust="0"/>
  </p:normalViewPr>
  <p:slideViewPr>
    <p:cSldViewPr snapToGrid="0" snapToObjects="1">
      <p:cViewPr varScale="1">
        <p:scale>
          <a:sx n="37" d="100"/>
          <a:sy n="37" d="100"/>
        </p:scale>
        <p:origin x="-752" y="-96"/>
      </p:cViewPr>
      <p:guideLst>
        <p:guide orient="horz" pos="5933"/>
        <p:guide pos="1054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0076" y="5851772"/>
            <a:ext cx="28447524" cy="403780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0151" y="10674456"/>
            <a:ext cx="23427373" cy="48139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67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3461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019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692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3652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038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1711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384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42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6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4264064" y="754366"/>
            <a:ext cx="7530227" cy="160727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3384" y="754366"/>
            <a:ext cx="22032886" cy="1607273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6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68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3716" y="12104698"/>
            <a:ext cx="28447524" cy="3741291"/>
          </a:xfrm>
        </p:spPr>
        <p:txBody>
          <a:bodyPr anchor="t"/>
          <a:lstStyle>
            <a:lvl1pPr algn="l">
              <a:defRPr sz="14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43716" y="7984042"/>
            <a:ext cx="28447524" cy="4120652"/>
          </a:xfrm>
        </p:spPr>
        <p:txBody>
          <a:bodyPr anchor="b"/>
          <a:lstStyle>
            <a:lvl1pPr marL="0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1pPr>
            <a:lvl2pPr marL="1673060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2pPr>
            <a:lvl3pPr marL="3346116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3pPr>
            <a:lvl4pPr marL="5019175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4pPr>
            <a:lvl5pPr marL="6692235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5pPr>
            <a:lvl6pPr marL="8365294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6pPr>
            <a:lvl7pPr marL="10038354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7pPr>
            <a:lvl8pPr marL="11711410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8pPr>
            <a:lvl9pPr marL="13384470" indent="0">
              <a:buNone/>
              <a:defRPr sz="5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7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3384" y="4395367"/>
            <a:ext cx="14781556" cy="12431730"/>
          </a:xfrm>
        </p:spPr>
        <p:txBody>
          <a:bodyPr/>
          <a:lstStyle>
            <a:lvl1pPr>
              <a:defRPr sz="10300"/>
            </a:lvl1pPr>
            <a:lvl2pPr>
              <a:defRPr sz="8800"/>
            </a:lvl2pPr>
            <a:lvl3pPr>
              <a:defRPr sz="73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012735" y="4395367"/>
            <a:ext cx="14781556" cy="12431730"/>
          </a:xfrm>
        </p:spPr>
        <p:txBody>
          <a:bodyPr/>
          <a:lstStyle>
            <a:lvl1pPr>
              <a:defRPr sz="10300"/>
            </a:lvl1pPr>
            <a:lvl2pPr>
              <a:defRPr sz="8800"/>
            </a:lvl2pPr>
            <a:lvl3pPr>
              <a:defRPr sz="73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3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84" y="4216587"/>
            <a:ext cx="14787369" cy="1757274"/>
          </a:xfrm>
        </p:spPr>
        <p:txBody>
          <a:bodyPr anchor="b"/>
          <a:lstStyle>
            <a:lvl1pPr marL="0" indent="0">
              <a:buNone/>
              <a:defRPr sz="8800" b="1"/>
            </a:lvl1pPr>
            <a:lvl2pPr marL="1673060" indent="0">
              <a:buNone/>
              <a:defRPr sz="7300" b="1"/>
            </a:lvl2pPr>
            <a:lvl3pPr marL="3346116" indent="0">
              <a:buNone/>
              <a:defRPr sz="6600" b="1"/>
            </a:lvl3pPr>
            <a:lvl4pPr marL="5019175" indent="0">
              <a:buNone/>
              <a:defRPr sz="5800" b="1"/>
            </a:lvl4pPr>
            <a:lvl5pPr marL="6692235" indent="0">
              <a:buNone/>
              <a:defRPr sz="5800" b="1"/>
            </a:lvl5pPr>
            <a:lvl6pPr marL="8365294" indent="0">
              <a:buNone/>
              <a:defRPr sz="5800" b="1"/>
            </a:lvl6pPr>
            <a:lvl7pPr marL="10038354" indent="0">
              <a:buNone/>
              <a:defRPr sz="5800" b="1"/>
            </a:lvl7pPr>
            <a:lvl8pPr marL="11711410" indent="0">
              <a:buNone/>
              <a:defRPr sz="5800" b="1"/>
            </a:lvl8pPr>
            <a:lvl9pPr marL="13384470" indent="0">
              <a:buNone/>
              <a:defRPr sz="5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3384" y="5973858"/>
            <a:ext cx="14787369" cy="10853237"/>
          </a:xfrm>
        </p:spPr>
        <p:txBody>
          <a:bodyPr/>
          <a:lstStyle>
            <a:lvl1pPr>
              <a:defRPr sz="8800"/>
            </a:lvl1pPr>
            <a:lvl2pPr>
              <a:defRPr sz="7300"/>
            </a:lvl2pPr>
            <a:lvl3pPr>
              <a:defRPr sz="66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7001124" y="4216587"/>
            <a:ext cx="14793177" cy="1757274"/>
          </a:xfrm>
        </p:spPr>
        <p:txBody>
          <a:bodyPr anchor="b"/>
          <a:lstStyle>
            <a:lvl1pPr marL="0" indent="0">
              <a:buNone/>
              <a:defRPr sz="8800" b="1"/>
            </a:lvl1pPr>
            <a:lvl2pPr marL="1673060" indent="0">
              <a:buNone/>
              <a:defRPr sz="7300" b="1"/>
            </a:lvl2pPr>
            <a:lvl3pPr marL="3346116" indent="0">
              <a:buNone/>
              <a:defRPr sz="6600" b="1"/>
            </a:lvl3pPr>
            <a:lvl4pPr marL="5019175" indent="0">
              <a:buNone/>
              <a:defRPr sz="5800" b="1"/>
            </a:lvl4pPr>
            <a:lvl5pPr marL="6692235" indent="0">
              <a:buNone/>
              <a:defRPr sz="5800" b="1"/>
            </a:lvl5pPr>
            <a:lvl6pPr marL="8365294" indent="0">
              <a:buNone/>
              <a:defRPr sz="5800" b="1"/>
            </a:lvl6pPr>
            <a:lvl7pPr marL="10038354" indent="0">
              <a:buNone/>
              <a:defRPr sz="5800" b="1"/>
            </a:lvl7pPr>
            <a:lvl8pPr marL="11711410" indent="0">
              <a:buNone/>
              <a:defRPr sz="5800" b="1"/>
            </a:lvl8pPr>
            <a:lvl9pPr marL="13384470" indent="0">
              <a:buNone/>
              <a:defRPr sz="5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7001124" y="5973858"/>
            <a:ext cx="14793177" cy="10853237"/>
          </a:xfrm>
        </p:spPr>
        <p:txBody>
          <a:bodyPr/>
          <a:lstStyle>
            <a:lvl1pPr>
              <a:defRPr sz="8800"/>
            </a:lvl1pPr>
            <a:lvl2pPr>
              <a:defRPr sz="7300"/>
            </a:lvl2pPr>
            <a:lvl3pPr>
              <a:defRPr sz="6600"/>
            </a:lvl3pPr>
            <a:lvl4pPr>
              <a:defRPr sz="5800"/>
            </a:lvl4pPr>
            <a:lvl5pPr>
              <a:defRPr sz="5800"/>
            </a:lvl5pPr>
            <a:lvl6pPr>
              <a:defRPr sz="5800"/>
            </a:lvl6pPr>
            <a:lvl7pPr>
              <a:defRPr sz="5800"/>
            </a:lvl7pPr>
            <a:lvl8pPr>
              <a:defRPr sz="5800"/>
            </a:lvl8pPr>
            <a:lvl9pPr>
              <a:defRPr sz="5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57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5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478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3393" y="750001"/>
            <a:ext cx="11010635" cy="3191874"/>
          </a:xfrm>
        </p:spPr>
        <p:txBody>
          <a:bodyPr anchor="b"/>
          <a:lstStyle>
            <a:lvl1pPr algn="l">
              <a:defRPr sz="7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084931" y="750006"/>
            <a:ext cx="18709360" cy="16077093"/>
          </a:xfrm>
        </p:spPr>
        <p:txBody>
          <a:bodyPr/>
          <a:lstStyle>
            <a:lvl1pPr>
              <a:defRPr sz="11700"/>
            </a:lvl1pPr>
            <a:lvl2pPr>
              <a:defRPr sz="10300"/>
            </a:lvl2pPr>
            <a:lvl3pPr>
              <a:defRPr sz="88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3393" y="3941884"/>
            <a:ext cx="11010635" cy="12885219"/>
          </a:xfrm>
        </p:spPr>
        <p:txBody>
          <a:bodyPr/>
          <a:lstStyle>
            <a:lvl1pPr marL="0" indent="0">
              <a:buNone/>
              <a:defRPr sz="5100"/>
            </a:lvl1pPr>
            <a:lvl2pPr marL="1673060" indent="0">
              <a:buNone/>
              <a:defRPr sz="4400"/>
            </a:lvl2pPr>
            <a:lvl3pPr marL="3346116" indent="0">
              <a:buNone/>
              <a:defRPr sz="3700"/>
            </a:lvl3pPr>
            <a:lvl4pPr marL="5019175" indent="0">
              <a:buNone/>
              <a:defRPr sz="3300"/>
            </a:lvl4pPr>
            <a:lvl5pPr marL="6692235" indent="0">
              <a:buNone/>
              <a:defRPr sz="3300"/>
            </a:lvl5pPr>
            <a:lvl6pPr marL="8365294" indent="0">
              <a:buNone/>
              <a:defRPr sz="3300"/>
            </a:lvl6pPr>
            <a:lvl7pPr marL="10038354" indent="0">
              <a:buNone/>
              <a:defRPr sz="3300"/>
            </a:lvl7pPr>
            <a:lvl8pPr marL="11711410" indent="0">
              <a:buNone/>
              <a:defRPr sz="3300"/>
            </a:lvl8pPr>
            <a:lvl9pPr marL="13384470" indent="0">
              <a:buNone/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99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9899" y="13186093"/>
            <a:ext cx="20080605" cy="1556694"/>
          </a:xfrm>
        </p:spPr>
        <p:txBody>
          <a:bodyPr anchor="b"/>
          <a:lstStyle>
            <a:lvl1pPr algn="l">
              <a:defRPr sz="73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59899" y="1683145"/>
            <a:ext cx="20080605" cy="11302365"/>
          </a:xfrm>
        </p:spPr>
        <p:txBody>
          <a:bodyPr/>
          <a:lstStyle>
            <a:lvl1pPr marL="0" indent="0">
              <a:buNone/>
              <a:defRPr sz="11700"/>
            </a:lvl1pPr>
            <a:lvl2pPr marL="1673060" indent="0">
              <a:buNone/>
              <a:defRPr sz="10300"/>
            </a:lvl2pPr>
            <a:lvl3pPr marL="3346116" indent="0">
              <a:buNone/>
              <a:defRPr sz="8800"/>
            </a:lvl3pPr>
            <a:lvl4pPr marL="5019175" indent="0">
              <a:buNone/>
              <a:defRPr sz="7300"/>
            </a:lvl4pPr>
            <a:lvl5pPr marL="6692235" indent="0">
              <a:buNone/>
              <a:defRPr sz="7300"/>
            </a:lvl5pPr>
            <a:lvl6pPr marL="8365294" indent="0">
              <a:buNone/>
              <a:defRPr sz="7300"/>
            </a:lvl6pPr>
            <a:lvl7pPr marL="10038354" indent="0">
              <a:buNone/>
              <a:defRPr sz="7300"/>
            </a:lvl7pPr>
            <a:lvl8pPr marL="11711410" indent="0">
              <a:buNone/>
              <a:defRPr sz="7300"/>
            </a:lvl8pPr>
            <a:lvl9pPr marL="13384470" indent="0">
              <a:buNone/>
              <a:defRPr sz="7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9899" y="14742789"/>
            <a:ext cx="20080605" cy="2210764"/>
          </a:xfrm>
        </p:spPr>
        <p:txBody>
          <a:bodyPr/>
          <a:lstStyle>
            <a:lvl1pPr marL="0" indent="0">
              <a:buNone/>
              <a:defRPr sz="5100"/>
            </a:lvl1pPr>
            <a:lvl2pPr marL="1673060" indent="0">
              <a:buNone/>
              <a:defRPr sz="4400"/>
            </a:lvl2pPr>
            <a:lvl3pPr marL="3346116" indent="0">
              <a:buNone/>
              <a:defRPr sz="3700"/>
            </a:lvl3pPr>
            <a:lvl4pPr marL="5019175" indent="0">
              <a:buNone/>
              <a:defRPr sz="3300"/>
            </a:lvl4pPr>
            <a:lvl5pPr marL="6692235" indent="0">
              <a:buNone/>
              <a:defRPr sz="3300"/>
            </a:lvl5pPr>
            <a:lvl6pPr marL="8365294" indent="0">
              <a:buNone/>
              <a:defRPr sz="3300"/>
            </a:lvl6pPr>
            <a:lvl7pPr marL="10038354" indent="0">
              <a:buNone/>
              <a:defRPr sz="3300"/>
            </a:lvl7pPr>
            <a:lvl8pPr marL="11711410" indent="0">
              <a:buNone/>
              <a:defRPr sz="3300"/>
            </a:lvl8pPr>
            <a:lvl9pPr marL="13384470" indent="0">
              <a:buNone/>
              <a:defRPr sz="3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60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3384" y="754366"/>
            <a:ext cx="30120908" cy="3139546"/>
          </a:xfrm>
          <a:prstGeom prst="rect">
            <a:avLst/>
          </a:prstGeom>
        </p:spPr>
        <p:txBody>
          <a:bodyPr vert="horz" lIns="334612" tIns="167306" rIns="334612" bIns="16730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3384" y="4395367"/>
            <a:ext cx="30120908" cy="12431730"/>
          </a:xfrm>
          <a:prstGeom prst="rect">
            <a:avLst/>
          </a:prstGeom>
        </p:spPr>
        <p:txBody>
          <a:bodyPr vert="horz" lIns="334612" tIns="167306" rIns="334612" bIns="16730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3384" y="17459365"/>
            <a:ext cx="7809124" cy="1002911"/>
          </a:xfrm>
          <a:prstGeom prst="rect">
            <a:avLst/>
          </a:prstGeom>
        </p:spPr>
        <p:txBody>
          <a:bodyPr vert="horz" lIns="334612" tIns="167306" rIns="334612" bIns="167306" rtlCol="0" anchor="ctr"/>
          <a:lstStyle>
            <a:lvl1pPr algn="l">
              <a:defRPr sz="4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7E57B-7E27-BC42-B98B-1ECAB660D993}" type="datetimeFigureOut">
              <a:t>5/22/12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34789" y="17459365"/>
            <a:ext cx="10598097" cy="1002911"/>
          </a:xfrm>
          <a:prstGeom prst="rect">
            <a:avLst/>
          </a:prstGeom>
        </p:spPr>
        <p:txBody>
          <a:bodyPr vert="horz" lIns="334612" tIns="167306" rIns="334612" bIns="167306" rtlCol="0" anchor="ctr"/>
          <a:lstStyle>
            <a:lvl1pPr algn="ctr">
              <a:defRPr sz="4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985167" y="17459365"/>
            <a:ext cx="7809124" cy="1002911"/>
          </a:xfrm>
          <a:prstGeom prst="rect">
            <a:avLst/>
          </a:prstGeom>
        </p:spPr>
        <p:txBody>
          <a:bodyPr vert="horz" lIns="334612" tIns="167306" rIns="334612" bIns="167306" rtlCol="0" anchor="ctr"/>
          <a:lstStyle>
            <a:lvl1pPr algn="r">
              <a:defRPr sz="4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607F83-E94B-C44D-A3F6-AD100F3DAEF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94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73060" rtl="0" eaLnBrk="1" latinLnBrk="0" hangingPunct="1">
        <a:spcBef>
          <a:spcPct val="0"/>
        </a:spcBef>
        <a:buNone/>
        <a:defRPr sz="1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54793" indent="-1254793" algn="l" defTabSz="1673060" rtl="0" eaLnBrk="1" latinLnBrk="0" hangingPunct="1">
        <a:spcBef>
          <a:spcPct val="20000"/>
        </a:spcBef>
        <a:buFont typeface="Arial"/>
        <a:buChar char="•"/>
        <a:defRPr sz="11700" kern="1200">
          <a:solidFill>
            <a:schemeClr val="tx1"/>
          </a:solidFill>
          <a:latin typeface="+mn-lt"/>
          <a:ea typeface="+mn-ea"/>
          <a:cs typeface="+mn-cs"/>
        </a:defRPr>
      </a:lvl1pPr>
      <a:lvl2pPr marL="2718721" indent="-1045661" algn="l" defTabSz="1673060" rtl="0" eaLnBrk="1" latinLnBrk="0" hangingPunct="1">
        <a:spcBef>
          <a:spcPct val="20000"/>
        </a:spcBef>
        <a:buFont typeface="Arial"/>
        <a:buChar char="–"/>
        <a:defRPr sz="10300" kern="1200">
          <a:solidFill>
            <a:schemeClr val="tx1"/>
          </a:solidFill>
          <a:latin typeface="+mn-lt"/>
          <a:ea typeface="+mn-ea"/>
          <a:cs typeface="+mn-cs"/>
        </a:defRPr>
      </a:lvl2pPr>
      <a:lvl3pPr marL="4182646" indent="-836530" algn="l" defTabSz="1673060" rtl="0" eaLnBrk="1" latinLnBrk="0" hangingPunct="1">
        <a:spcBef>
          <a:spcPct val="20000"/>
        </a:spcBef>
        <a:buFont typeface="Arial"/>
        <a:buChar char="•"/>
        <a:defRPr sz="8800" kern="1200">
          <a:solidFill>
            <a:schemeClr val="tx1"/>
          </a:solidFill>
          <a:latin typeface="+mn-lt"/>
          <a:ea typeface="+mn-ea"/>
          <a:cs typeface="+mn-cs"/>
        </a:defRPr>
      </a:lvl3pPr>
      <a:lvl4pPr marL="5855705" indent="-836530" algn="l" defTabSz="1673060" rtl="0" eaLnBrk="1" latinLnBrk="0" hangingPunct="1">
        <a:spcBef>
          <a:spcPct val="20000"/>
        </a:spcBef>
        <a:buFont typeface="Arial"/>
        <a:buChar char="–"/>
        <a:defRPr sz="7300" kern="1200">
          <a:solidFill>
            <a:schemeClr val="tx1"/>
          </a:solidFill>
          <a:latin typeface="+mn-lt"/>
          <a:ea typeface="+mn-ea"/>
          <a:cs typeface="+mn-cs"/>
        </a:defRPr>
      </a:lvl4pPr>
      <a:lvl5pPr marL="7528765" indent="-836530" algn="l" defTabSz="1673060" rtl="0" eaLnBrk="1" latinLnBrk="0" hangingPunct="1">
        <a:spcBef>
          <a:spcPct val="20000"/>
        </a:spcBef>
        <a:buFont typeface="Arial"/>
        <a:buChar char="»"/>
        <a:defRPr sz="7300" kern="1200">
          <a:solidFill>
            <a:schemeClr val="tx1"/>
          </a:solidFill>
          <a:latin typeface="+mn-lt"/>
          <a:ea typeface="+mn-ea"/>
          <a:cs typeface="+mn-cs"/>
        </a:defRPr>
      </a:lvl5pPr>
      <a:lvl6pPr marL="9201824" indent="-836530" algn="l" defTabSz="1673060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6pPr>
      <a:lvl7pPr marL="10874884" indent="-836530" algn="l" defTabSz="1673060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7pPr>
      <a:lvl8pPr marL="12547940" indent="-836530" algn="l" defTabSz="1673060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8pPr>
      <a:lvl9pPr marL="14220999" indent="-836530" algn="l" defTabSz="1673060" rtl="0" eaLnBrk="1" latinLnBrk="0" hangingPunct="1">
        <a:spcBef>
          <a:spcPct val="20000"/>
        </a:spcBef>
        <a:buFont typeface="Arial"/>
        <a:buChar char="•"/>
        <a:defRPr sz="7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73060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1pPr>
      <a:lvl2pPr marL="1673060" algn="l" defTabSz="1673060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2pPr>
      <a:lvl3pPr marL="3346116" algn="l" defTabSz="1673060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3pPr>
      <a:lvl4pPr marL="5019175" algn="l" defTabSz="1673060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4pPr>
      <a:lvl5pPr marL="6692235" algn="l" defTabSz="1673060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5pPr>
      <a:lvl6pPr marL="8365294" algn="l" defTabSz="1673060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6pPr>
      <a:lvl7pPr marL="10038354" algn="l" defTabSz="1673060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7pPr>
      <a:lvl8pPr marL="11711410" algn="l" defTabSz="1673060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8pPr>
      <a:lvl9pPr marL="13384470" algn="l" defTabSz="1673060" rtl="0" eaLnBrk="1" latinLnBrk="0" hangingPunct="1">
        <a:defRPr sz="6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6" Type="http://schemas.openxmlformats.org/officeDocument/2006/relationships/image" Target="../media/image37.emf"/><Relationship Id="rId47" Type="http://schemas.openxmlformats.org/officeDocument/2006/relationships/image" Target="../media/image38.emf"/><Relationship Id="rId48" Type="http://schemas.openxmlformats.org/officeDocument/2006/relationships/image" Target="../media/image39.png"/><Relationship Id="rId49" Type="http://schemas.openxmlformats.org/officeDocument/2006/relationships/image" Target="../media/image40.png"/><Relationship Id="rId20" Type="http://schemas.openxmlformats.org/officeDocument/2006/relationships/image" Target="../media/image11.png"/><Relationship Id="rId21" Type="http://schemas.openxmlformats.org/officeDocument/2006/relationships/image" Target="../media/image12.png"/><Relationship Id="rId22" Type="http://schemas.openxmlformats.org/officeDocument/2006/relationships/image" Target="../media/image13.png"/><Relationship Id="rId23" Type="http://schemas.openxmlformats.org/officeDocument/2006/relationships/image" Target="../media/image14.png"/><Relationship Id="rId24" Type="http://schemas.openxmlformats.org/officeDocument/2006/relationships/image" Target="../media/image15.png"/><Relationship Id="rId25" Type="http://schemas.openxmlformats.org/officeDocument/2006/relationships/image" Target="../media/image16.emf"/><Relationship Id="rId26" Type="http://schemas.openxmlformats.org/officeDocument/2006/relationships/image" Target="../media/image17.emf"/><Relationship Id="rId27" Type="http://schemas.openxmlformats.org/officeDocument/2006/relationships/image" Target="../media/image18.emf"/><Relationship Id="rId28" Type="http://schemas.openxmlformats.org/officeDocument/2006/relationships/image" Target="../media/image19.emf"/><Relationship Id="rId29" Type="http://schemas.openxmlformats.org/officeDocument/2006/relationships/image" Target="../media/image20.emf"/><Relationship Id="rId50" Type="http://schemas.openxmlformats.org/officeDocument/2006/relationships/image" Target="../media/image41.emf"/><Relationship Id="rId51" Type="http://schemas.openxmlformats.org/officeDocument/2006/relationships/image" Target="../media/image42.gif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30" Type="http://schemas.openxmlformats.org/officeDocument/2006/relationships/image" Target="../media/image21.emf"/><Relationship Id="rId31" Type="http://schemas.openxmlformats.org/officeDocument/2006/relationships/image" Target="../media/image22.png"/><Relationship Id="rId32" Type="http://schemas.openxmlformats.org/officeDocument/2006/relationships/image" Target="../media/image23.png"/><Relationship Id="rId9" Type="http://schemas.openxmlformats.org/officeDocument/2006/relationships/slideLayout" Target="../slideLayouts/slideLayout2.xml"/><Relationship Id="rId6" Type="http://schemas.openxmlformats.org/officeDocument/2006/relationships/video" Target="../media/media3.mp4"/><Relationship Id="rId7" Type="http://schemas.microsoft.com/office/2007/relationships/media" Target="../media/media4.mp4"/><Relationship Id="rId8" Type="http://schemas.openxmlformats.org/officeDocument/2006/relationships/video" Target="../media/media4.mp4"/><Relationship Id="rId33" Type="http://schemas.openxmlformats.org/officeDocument/2006/relationships/image" Target="../media/image24.emf"/><Relationship Id="rId34" Type="http://schemas.openxmlformats.org/officeDocument/2006/relationships/image" Target="../media/image25.png"/><Relationship Id="rId35" Type="http://schemas.openxmlformats.org/officeDocument/2006/relationships/image" Target="../media/image26.png"/><Relationship Id="rId36" Type="http://schemas.openxmlformats.org/officeDocument/2006/relationships/image" Target="../media/image27.emf"/><Relationship Id="rId10" Type="http://schemas.openxmlformats.org/officeDocument/2006/relationships/image" Target="../media/image1.png"/><Relationship Id="rId11" Type="http://schemas.openxmlformats.org/officeDocument/2006/relationships/image" Target="../media/image2.png"/><Relationship Id="rId12" Type="http://schemas.openxmlformats.org/officeDocument/2006/relationships/image" Target="../media/image3.png"/><Relationship Id="rId13" Type="http://schemas.openxmlformats.org/officeDocument/2006/relationships/image" Target="../media/image4.jpeg"/><Relationship Id="rId14" Type="http://schemas.openxmlformats.org/officeDocument/2006/relationships/image" Target="../media/image5.png"/><Relationship Id="rId15" Type="http://schemas.openxmlformats.org/officeDocument/2006/relationships/image" Target="../media/image6.png"/><Relationship Id="rId16" Type="http://schemas.openxmlformats.org/officeDocument/2006/relationships/image" Target="../media/image7.png"/><Relationship Id="rId17" Type="http://schemas.openxmlformats.org/officeDocument/2006/relationships/image" Target="../media/image8.emf"/><Relationship Id="rId18" Type="http://schemas.openxmlformats.org/officeDocument/2006/relationships/image" Target="../media/image9.emf"/><Relationship Id="rId19" Type="http://schemas.openxmlformats.org/officeDocument/2006/relationships/image" Target="../media/image10.png"/><Relationship Id="rId37" Type="http://schemas.openxmlformats.org/officeDocument/2006/relationships/image" Target="../media/image28.png"/><Relationship Id="rId38" Type="http://schemas.openxmlformats.org/officeDocument/2006/relationships/image" Target="../media/image29.emf"/><Relationship Id="rId39" Type="http://schemas.openxmlformats.org/officeDocument/2006/relationships/image" Target="../media/image30.emf"/><Relationship Id="rId40" Type="http://schemas.openxmlformats.org/officeDocument/2006/relationships/image" Target="../media/image31.emf"/><Relationship Id="rId41" Type="http://schemas.openxmlformats.org/officeDocument/2006/relationships/image" Target="../media/image32.emf"/><Relationship Id="rId42" Type="http://schemas.openxmlformats.org/officeDocument/2006/relationships/image" Target="../media/image33.emf"/><Relationship Id="rId43" Type="http://schemas.openxmlformats.org/officeDocument/2006/relationships/image" Target="../media/image34.emf"/><Relationship Id="rId44" Type="http://schemas.openxmlformats.org/officeDocument/2006/relationships/image" Target="../media/image35.emf"/><Relationship Id="rId45" Type="http://schemas.openxmlformats.org/officeDocument/2006/relationships/image" Target="../media/image3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oP_Vay_2011_11.pdf"/>
          <p:cNvPicPr>
            <a:picLocks noChangeAspect="1"/>
          </p:cNvPicPr>
          <p:nvPr/>
        </p:nvPicPr>
        <p:blipFill rotWithShape="1">
          <a:blip r:embed="rId10">
            <a:alphaModFix amt="1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17" t="11916" r="23419"/>
          <a:stretch/>
        </p:blipFill>
        <p:spPr bwMode="auto">
          <a:xfrm>
            <a:off x="-534" y="1560161"/>
            <a:ext cx="33484703" cy="15492867"/>
          </a:xfrm>
          <a:prstGeom prst="rect">
            <a:avLst/>
          </a:prstGeom>
          <a:solidFill>
            <a:srgbClr val="00091C">
              <a:alpha val="38000"/>
            </a:srgb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/>
        </p:spPr>
      </p:pic>
      <p:sp>
        <p:nvSpPr>
          <p:cNvPr id="39" name="Rectangle 38"/>
          <p:cNvSpPr/>
          <p:nvPr/>
        </p:nvSpPr>
        <p:spPr>
          <a:xfrm>
            <a:off x="21894788" y="3405633"/>
            <a:ext cx="11200970" cy="6972179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/>
          <p:cNvSpPr/>
          <p:nvPr/>
        </p:nvSpPr>
        <p:spPr>
          <a:xfrm>
            <a:off x="21901999" y="10362805"/>
            <a:ext cx="11235417" cy="6538323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690" tIns="39845" rIns="79690" bIns="39845" rtlCol="0" anchor="ctr"/>
          <a:lstStyle/>
          <a:p>
            <a:pPr algn="ctr"/>
            <a:endParaRPr lang="en-US"/>
          </a:p>
        </p:txBody>
      </p:sp>
      <p:pic>
        <p:nvPicPr>
          <p:cNvPr id="16" name="movie_bella_g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822521" y="14041454"/>
            <a:ext cx="7126763" cy="2460079"/>
          </a:xfrm>
          <a:prstGeom prst="rect">
            <a:avLst/>
          </a:prstGeom>
          <a:ln>
            <a:noFill/>
          </a:ln>
        </p:spPr>
      </p:pic>
      <p:pic>
        <p:nvPicPr>
          <p:cNvPr id="20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1671" y="16051166"/>
            <a:ext cx="1553868" cy="452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6" descr="PPT_Page_banner"/>
          <p:cNvPicPr>
            <a:picLocks noChangeAspect="1" noChangeArrowheads="1"/>
          </p:cNvPicPr>
          <p:nvPr/>
        </p:nvPicPr>
        <p:blipFill rotWithShape="1">
          <a:blip r:embed="rId13"/>
          <a:srcRect l="60486" r="19981"/>
          <a:stretch/>
        </p:blipFill>
        <p:spPr bwMode="auto">
          <a:xfrm>
            <a:off x="9886037" y="17053029"/>
            <a:ext cx="20410414" cy="178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6" descr="PPT_Page_banner"/>
          <p:cNvPicPr>
            <a:picLocks noChangeAspect="1" noChangeArrowheads="1"/>
          </p:cNvPicPr>
          <p:nvPr/>
        </p:nvPicPr>
        <p:blipFill rotWithShape="1">
          <a:blip r:embed="rId13"/>
          <a:srcRect r="41118"/>
          <a:stretch/>
        </p:blipFill>
        <p:spPr bwMode="auto">
          <a:xfrm>
            <a:off x="2" y="17053029"/>
            <a:ext cx="10164287" cy="178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6" descr="PPT_Page_banner"/>
          <p:cNvPicPr>
            <a:picLocks noChangeAspect="1" noChangeArrowheads="1"/>
          </p:cNvPicPr>
          <p:nvPr/>
        </p:nvPicPr>
        <p:blipFill rotWithShape="1">
          <a:blip r:embed="rId13"/>
          <a:srcRect l="78640"/>
          <a:stretch/>
        </p:blipFill>
        <p:spPr bwMode="auto">
          <a:xfrm>
            <a:off x="30117728" y="17053029"/>
            <a:ext cx="3384002" cy="1784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0502643" y="17949977"/>
            <a:ext cx="3265142" cy="799656"/>
          </a:xfrm>
          <a:prstGeom prst="rect">
            <a:avLst/>
          </a:prstGeom>
          <a:noFill/>
        </p:spPr>
        <p:txBody>
          <a:bodyPr wrap="none" lIns="334721" tIns="167361" rIns="334721" bIns="167361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Office of Science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31229405" y="18064667"/>
            <a:ext cx="1882275" cy="0"/>
          </a:xfrm>
          <a:prstGeom prst="line">
            <a:avLst/>
          </a:prstGeom>
          <a:ln w="31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39"/>
          <p:cNvSpPr txBox="1">
            <a:spLocks noChangeArrowheads="1"/>
          </p:cNvSpPr>
          <p:nvPr/>
        </p:nvSpPr>
        <p:spPr bwMode="auto">
          <a:xfrm>
            <a:off x="27928172" y="17303596"/>
            <a:ext cx="2155503" cy="1261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34721" tIns="167361" rIns="334721" bIns="167361">
            <a:spAutoFit/>
          </a:bodyPr>
          <a:lstStyle/>
          <a:p>
            <a:pPr algn="r">
              <a:defRPr/>
            </a:pPr>
            <a:r>
              <a:rPr lang="en-US" sz="3000">
                <a:solidFill>
                  <a:schemeClr val="bg1"/>
                </a:solidFill>
              </a:rPr>
              <a:t>SciDAC-II</a:t>
            </a:r>
          </a:p>
          <a:p>
            <a:pPr algn="r">
              <a:defRPr/>
            </a:pPr>
            <a:r>
              <a:rPr lang="en-US" sz="3000">
                <a:solidFill>
                  <a:schemeClr val="bg1"/>
                </a:solidFill>
              </a:rPr>
              <a:t>Compass</a:t>
            </a:r>
          </a:p>
        </p:txBody>
      </p:sp>
      <p:grpSp>
        <p:nvGrpSpPr>
          <p:cNvPr id="13" name="Group 40"/>
          <p:cNvGrpSpPr>
            <a:grpSpLocks/>
          </p:cNvGrpSpPr>
          <p:nvPr/>
        </p:nvGrpSpPr>
        <p:grpSpPr bwMode="auto">
          <a:xfrm>
            <a:off x="26831615" y="17244645"/>
            <a:ext cx="1320678" cy="1392021"/>
            <a:chOff x="3883" y="4009"/>
            <a:chExt cx="236" cy="253"/>
          </a:xfrm>
        </p:grpSpPr>
        <p:pic>
          <p:nvPicPr>
            <p:cNvPr id="14" name="Picture 4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" y="4009"/>
              <a:ext cx="236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" name="Oval 42"/>
            <p:cNvSpPr>
              <a:spLocks noChangeArrowheads="1"/>
            </p:cNvSpPr>
            <p:nvPr/>
          </p:nvSpPr>
          <p:spPr bwMode="auto">
            <a:xfrm>
              <a:off x="3906" y="4224"/>
              <a:ext cx="183" cy="27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>
              <a:outerShdw blurRad="63500" dist="38100" dir="5400000" algn="ctr" rotWithShape="0">
                <a:srgbClr val="000000">
                  <a:alpha val="7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pic>
        <p:nvPicPr>
          <p:cNvPr id="17" name="movie_labframe_full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14767" y="4692644"/>
            <a:ext cx="7928248" cy="2115748"/>
          </a:xfrm>
          <a:prstGeom prst="rect">
            <a:avLst/>
          </a:prstGeom>
          <a:ln>
            <a:noFill/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6"/>
          <a:srcRect l="10526" t="6764" r="11239" b="59409"/>
          <a:stretch/>
        </p:blipFill>
        <p:spPr>
          <a:xfrm>
            <a:off x="314768" y="2456685"/>
            <a:ext cx="7928247" cy="22311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" y="1"/>
            <a:ext cx="33467675" cy="1560160"/>
          </a:xfrm>
          <a:prstGeom prst="rect">
            <a:avLst/>
          </a:prstGeom>
          <a:gradFill>
            <a:gsLst>
              <a:gs pos="0">
                <a:srgbClr val="0A405B"/>
              </a:gs>
              <a:gs pos="100000">
                <a:srgbClr val="227DA1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34721" tIns="167361" rIns="334721" bIns="167361" spcCol="0" rtlCol="0" anchor="t"/>
          <a:lstStyle/>
          <a:p>
            <a:pPr algn="ctr">
              <a:lnSpc>
                <a:spcPct val="60000"/>
              </a:lnSpc>
            </a:pPr>
            <a:r>
              <a:rPr lang="en-US" sz="5800">
                <a:latin typeface="+mj-lt"/>
              </a:rPr>
              <a:t>Modeling of 10 GeV-1 TeV Laser-Plasma Accelerators using Lorentz Boosted Frame Simula</a:t>
            </a:r>
            <a:r>
              <a:rPr lang="en-US">
                <a:latin typeface="+mj-lt"/>
              </a:rPr>
              <a:t>tions</a:t>
            </a:r>
          </a:p>
          <a:p>
            <a:pPr algn="ctr"/>
            <a:r>
              <a:rPr lang="en-US" sz="4200">
                <a:latin typeface="+mj-lt"/>
              </a:rPr>
              <a:t>J.-L. Vay, </a:t>
            </a:r>
            <a:r>
              <a:rPr lang="en-US" sz="4200"/>
              <a:t>C. Geddes, E. Esarey, W. Leemans, C. Schroeder (LBNL, CA, USA), D Grote (LLNL, CA, USA), E. Cormier-Michel (Tech-X, CO, USA)</a:t>
            </a:r>
            <a:endParaRPr lang="en-US" sz="4200">
              <a:latin typeface="+mj-lt"/>
            </a:endParaRPr>
          </a:p>
        </p:txBody>
      </p:sp>
      <p:pic>
        <p:nvPicPr>
          <p:cNvPr id="94" name="Picture 93" descr="PoP_Vay_2011_14a.pd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5993" y="11311266"/>
            <a:ext cx="3688080" cy="244856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95" name="Picture 94" descr="PoP_Vay_2011_14b.pdf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041" y="13978219"/>
            <a:ext cx="3688080" cy="2443480"/>
          </a:xfrm>
          <a:prstGeom prst="rect">
            <a:avLst/>
          </a:prstGeom>
          <a:solidFill>
            <a:srgbClr val="FFFFFF"/>
          </a:solidFill>
        </p:spPr>
      </p:pic>
      <p:grpSp>
        <p:nvGrpSpPr>
          <p:cNvPr id="42" name="Group 41"/>
          <p:cNvGrpSpPr/>
          <p:nvPr/>
        </p:nvGrpSpPr>
        <p:grpSpPr>
          <a:xfrm>
            <a:off x="8636712" y="10362805"/>
            <a:ext cx="12872319" cy="964479"/>
            <a:chOff x="19117662" y="5659688"/>
            <a:chExt cx="4391150" cy="1106314"/>
          </a:xfrm>
          <a:solidFill>
            <a:schemeClr val="bg2"/>
          </a:solidFill>
        </p:grpSpPr>
        <p:sp>
          <p:nvSpPr>
            <p:cNvPr id="43" name="Rectangle 42"/>
            <p:cNvSpPr/>
            <p:nvPr/>
          </p:nvSpPr>
          <p:spPr bwMode="auto">
            <a:xfrm>
              <a:off x="19117662" y="5659688"/>
              <a:ext cx="4391149" cy="1106314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defTabSz="796900" eaLnBrk="0" fontAlgn="base" hangingPunct="0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3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44" name="Rectangle 4"/>
            <p:cNvSpPr>
              <a:spLocks noChangeArrowheads="1"/>
            </p:cNvSpPr>
            <p:nvPr/>
          </p:nvSpPr>
          <p:spPr bwMode="auto">
            <a:xfrm>
              <a:off x="19121686" y="5692539"/>
              <a:ext cx="4387126" cy="100099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0487" tIns="44450" rIns="90487" bIns="44450" anchor="ctr"/>
            <a:lstStyle/>
            <a:p>
              <a:pPr>
                <a:lnSpc>
                  <a:spcPct val="60000"/>
                </a:lnSpc>
                <a:spcBef>
                  <a:spcPts val="87"/>
                </a:spcBef>
                <a:tabLst>
                  <a:tab pos="601826" algn="l"/>
                </a:tabLst>
                <a:defRPr/>
              </a:pPr>
              <a:r>
                <a:rPr lang="en-US" sz="2400" dirty="0">
                  <a:solidFill>
                    <a:srgbClr val="1F497D"/>
                  </a:solidFill>
                </a:rPr>
                <a:t>Hyperbolic rotation from Lorentz Transformation </a:t>
              </a:r>
              <a:r>
                <a:rPr lang="en-US" sz="2400">
                  <a:solidFill>
                    <a:srgbClr val="1F497D"/>
                  </a:solidFill>
                </a:rPr>
                <a:t>converts laser </a:t>
              </a:r>
              <a:r>
                <a:rPr lang="en-US" sz="2400" i="1">
                  <a:solidFill>
                    <a:srgbClr val="FF0000"/>
                  </a:solidFill>
                </a:rPr>
                <a:t>sp</a:t>
              </a:r>
              <a:r>
                <a:rPr lang="en-US" sz="2400" i="1">
                  <a:solidFill>
                    <a:srgbClr val="0000FF"/>
                  </a:solidFill>
                </a:rPr>
                <a:t>at</a:t>
              </a:r>
              <a:r>
                <a:rPr lang="en-US" sz="2400" i="1">
                  <a:solidFill>
                    <a:srgbClr val="FF0000"/>
                  </a:solidFill>
                </a:rPr>
                <a:t>ial </a:t>
              </a:r>
              <a:r>
                <a:rPr lang="en-US" sz="2400" i="1" dirty="0">
                  <a:solidFill>
                    <a:srgbClr val="0000FF"/>
                  </a:solidFill>
                </a:rPr>
                <a:t>os</a:t>
              </a:r>
              <a:r>
                <a:rPr lang="en-US" sz="2400" i="1" dirty="0">
                  <a:solidFill>
                    <a:srgbClr val="FF0000"/>
                  </a:solidFill>
                </a:rPr>
                <a:t>cil</a:t>
              </a:r>
              <a:r>
                <a:rPr lang="en-US" sz="2400" i="1" dirty="0">
                  <a:solidFill>
                    <a:srgbClr val="0000FF"/>
                  </a:solidFill>
                </a:rPr>
                <a:t>la</a:t>
              </a:r>
              <a:r>
                <a:rPr lang="en-US" sz="2400" i="1" dirty="0">
                  <a:solidFill>
                    <a:srgbClr val="FF0000"/>
                  </a:solidFill>
                </a:rPr>
                <a:t>ti</a:t>
              </a:r>
              <a:r>
                <a:rPr lang="en-US" sz="2400" i="1" dirty="0">
                  <a:solidFill>
                    <a:srgbClr val="0000FF"/>
                  </a:solidFill>
                </a:rPr>
                <a:t>on</a:t>
              </a:r>
              <a:r>
                <a:rPr lang="en-US" sz="2400" i="1" dirty="0">
                  <a:solidFill>
                    <a:srgbClr val="FF0000"/>
                  </a:solidFill>
                </a:rPr>
                <a:t>s</a:t>
              </a:r>
              <a:r>
                <a:rPr lang="en-US" sz="2400" i="1" dirty="0">
                  <a:solidFill>
                    <a:srgbClr val="1F497D"/>
                  </a:solidFill>
                </a:rPr>
                <a:t> </a:t>
              </a:r>
              <a:r>
                <a:rPr lang="en-US" sz="2400">
                  <a:solidFill>
                    <a:srgbClr val="1F497D"/>
                  </a:solidFill>
                </a:rPr>
                <a:t>into </a:t>
              </a:r>
              <a:r>
                <a:rPr lang="en-US" sz="2400" i="1">
                  <a:solidFill>
                    <a:srgbClr val="0000FF"/>
                  </a:solidFill>
                </a:rPr>
                <a:t>time</a:t>
              </a:r>
              <a:r>
                <a:rPr lang="en-US" sz="2400" i="1">
                  <a:solidFill>
                    <a:srgbClr val="FF0000"/>
                  </a:solidFill>
                </a:rPr>
                <a:t> beating</a:t>
              </a:r>
              <a:r>
                <a:rPr lang="en-US" sz="2400"/>
                <a:t>, </a:t>
              </a:r>
            </a:p>
            <a:p>
              <a:pPr>
                <a:lnSpc>
                  <a:spcPct val="90000"/>
                </a:lnSpc>
                <a:spcBef>
                  <a:spcPts val="87"/>
                </a:spcBef>
                <a:tabLst>
                  <a:tab pos="601826" algn="l"/>
                </a:tabLst>
                <a:defRPr/>
              </a:pPr>
              <a:r>
                <a:rPr lang="en-US" sz="2400">
                  <a:solidFill>
                    <a:schemeClr val="tx2"/>
                  </a:solidFill>
                </a:rPr>
                <a:t>       </a:t>
              </a:r>
              <a:r>
                <a:rPr lang="en-US" sz="2400">
                  <a:solidFill>
                    <a:schemeClr val="tx2"/>
                  </a:solidFill>
                  <a:sym typeface="Wingdings"/>
                </a:rPr>
                <a:t>==&gt; </a:t>
              </a:r>
              <a:r>
                <a:rPr lang="en-US" sz="2400">
                  <a:solidFill>
                    <a:schemeClr val="tx2"/>
                  </a:solidFill>
                </a:rPr>
                <a:t>enabling high levels of digital filtering without altering the physics.</a:t>
              </a:r>
              <a:endParaRPr lang="en-US" sz="2400" i="1">
                <a:solidFill>
                  <a:schemeClr val="tx2"/>
                </a:solidFill>
              </a:endParaRPr>
            </a:p>
          </p:txBody>
        </p:sp>
      </p:grpSp>
      <p:pic>
        <p:nvPicPr>
          <p:cNvPr id="101" name="movie_labframe_movingwindow.mp4">
            <a:hlinkClick r:id="" action="ppaction://media"/>
          </p:cNvPr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624906" y="11253528"/>
            <a:ext cx="5368376" cy="2765380"/>
          </a:xfrm>
          <a:prstGeom prst="rect">
            <a:avLst/>
          </a:prstGeom>
          <a:ln>
            <a:noFill/>
          </a:ln>
        </p:spPr>
      </p:pic>
      <p:pic>
        <p:nvPicPr>
          <p:cNvPr id="102" name="movie_wakeframe.mp4">
            <a:hlinkClick r:id="" action="ppaction://media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624907" y="14018910"/>
            <a:ext cx="5368376" cy="288221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3" name="Text Box 27"/>
          <p:cNvSpPr txBox="1">
            <a:spLocks noChangeArrowheads="1"/>
          </p:cNvSpPr>
          <p:nvPr/>
        </p:nvSpPr>
        <p:spPr bwMode="auto">
          <a:xfrm>
            <a:off x="8687614" y="11327284"/>
            <a:ext cx="1108497" cy="338554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tint val="50000"/>
                  <a:shade val="100000"/>
                  <a:satMod val="350000"/>
                </a:schemeClr>
              </a:gs>
            </a:gsLst>
          </a:gra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Lab frame</a:t>
            </a:r>
          </a:p>
        </p:txBody>
      </p:sp>
      <p:sp>
        <p:nvSpPr>
          <p:cNvPr id="104" name="Text Box 27"/>
          <p:cNvSpPr txBox="1">
            <a:spLocks noChangeArrowheads="1"/>
          </p:cNvSpPr>
          <p:nvPr/>
        </p:nvSpPr>
        <p:spPr bwMode="auto">
          <a:xfrm>
            <a:off x="8687614" y="14133177"/>
            <a:ext cx="1283023" cy="338554"/>
          </a:xfrm>
          <a:prstGeom prst="rect">
            <a:avLst/>
          </a:prstGeom>
          <a:gradFill>
            <a:gsLst>
              <a:gs pos="0">
                <a:schemeClr val="accent5">
                  <a:lumMod val="50000"/>
                </a:schemeClr>
              </a:gs>
              <a:gs pos="100000">
                <a:schemeClr val="accent5">
                  <a:tint val="50000"/>
                  <a:shade val="100000"/>
                  <a:satMod val="350000"/>
                </a:schemeClr>
              </a:gs>
            </a:gsLst>
          </a:gradFill>
          <a:ln/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Wake </a:t>
            </a:r>
            <a:r>
              <a:rPr lang="en-US" dirty="0"/>
              <a:t>frame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13993282" y="11245261"/>
            <a:ext cx="7515750" cy="5655866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6" name="Picture 105" descr="ey_g1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12"/>
          <a:stretch/>
        </p:blipFill>
        <p:spPr bwMode="auto">
          <a:xfrm>
            <a:off x="14792536" y="11457473"/>
            <a:ext cx="3470973" cy="241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AutoShape 28"/>
          <p:cNvSpPr>
            <a:spLocks noChangeArrowheads="1"/>
          </p:cNvSpPr>
          <p:nvPr/>
        </p:nvSpPr>
        <p:spPr bwMode="auto">
          <a:xfrm rot="16200000" flipV="1">
            <a:off x="15601265" y="11321882"/>
            <a:ext cx="1864271" cy="2307431"/>
          </a:xfrm>
          <a:prstGeom prst="parallelogram">
            <a:avLst>
              <a:gd name="adj" fmla="val 9028"/>
            </a:avLst>
          </a:prstGeom>
          <a:noFill/>
          <a:ln w="38100">
            <a:solidFill>
              <a:srgbClr val="E9E9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Rectangle 3"/>
          <p:cNvSpPr>
            <a:spLocks noChangeArrowheads="1"/>
          </p:cNvSpPr>
          <p:nvPr/>
        </p:nvSpPr>
        <p:spPr bwMode="auto">
          <a:xfrm>
            <a:off x="18126575" y="11457238"/>
            <a:ext cx="590429" cy="20425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09" name="Picture 2" descr="ey_g4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22"/>
          <a:stretch/>
        </p:blipFill>
        <p:spPr bwMode="auto">
          <a:xfrm>
            <a:off x="14808561" y="14312994"/>
            <a:ext cx="3478264" cy="241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" name="Rectangle 3"/>
          <p:cNvSpPr>
            <a:spLocks noChangeArrowheads="1"/>
          </p:cNvSpPr>
          <p:nvPr/>
        </p:nvSpPr>
        <p:spPr bwMode="auto">
          <a:xfrm>
            <a:off x="18146752" y="14330522"/>
            <a:ext cx="590429" cy="204256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Rectangle 26"/>
          <p:cNvSpPr>
            <a:spLocks noChangeArrowheads="1"/>
          </p:cNvSpPr>
          <p:nvPr/>
        </p:nvSpPr>
        <p:spPr bwMode="auto">
          <a:xfrm>
            <a:off x="16344733" y="11320223"/>
            <a:ext cx="769205" cy="7416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Text Box 33"/>
          <p:cNvSpPr txBox="1">
            <a:spLocks noChangeArrowheads="1"/>
          </p:cNvSpPr>
          <p:nvPr/>
        </p:nvSpPr>
        <p:spPr bwMode="auto">
          <a:xfrm rot="16200000">
            <a:off x="13882709" y="12032004"/>
            <a:ext cx="106231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Time</a:t>
            </a:r>
          </a:p>
        </p:txBody>
      </p:sp>
      <p:sp>
        <p:nvSpPr>
          <p:cNvPr id="113" name="Line 34"/>
          <p:cNvSpPr>
            <a:spLocks noChangeShapeType="1"/>
          </p:cNvSpPr>
          <p:nvPr/>
        </p:nvSpPr>
        <p:spPr bwMode="auto">
          <a:xfrm flipV="1">
            <a:off x="14644510" y="11841983"/>
            <a:ext cx="0" cy="1196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Rectangle 37"/>
          <p:cNvSpPr>
            <a:spLocks noChangeArrowheads="1"/>
          </p:cNvSpPr>
          <p:nvPr/>
        </p:nvSpPr>
        <p:spPr bwMode="auto">
          <a:xfrm>
            <a:off x="16366291" y="14175518"/>
            <a:ext cx="769205" cy="656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Text Box 33"/>
          <p:cNvSpPr txBox="1">
            <a:spLocks noChangeArrowheads="1"/>
          </p:cNvSpPr>
          <p:nvPr/>
        </p:nvSpPr>
        <p:spPr bwMode="auto">
          <a:xfrm rot="16200000">
            <a:off x="13900431" y="14901451"/>
            <a:ext cx="10699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400"/>
              <a:t>Time</a:t>
            </a:r>
          </a:p>
        </p:txBody>
      </p:sp>
      <p:sp>
        <p:nvSpPr>
          <p:cNvPr id="116" name="Line 34"/>
          <p:cNvSpPr>
            <a:spLocks noChangeShapeType="1"/>
          </p:cNvSpPr>
          <p:nvPr/>
        </p:nvSpPr>
        <p:spPr bwMode="auto">
          <a:xfrm flipV="1">
            <a:off x="14666069" y="14715267"/>
            <a:ext cx="0" cy="1196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" name="Line 8"/>
          <p:cNvSpPr>
            <a:spLocks noChangeShapeType="1"/>
          </p:cNvSpPr>
          <p:nvPr/>
        </p:nvSpPr>
        <p:spPr bwMode="auto">
          <a:xfrm flipV="1">
            <a:off x="15379685" y="12753812"/>
            <a:ext cx="2308678" cy="0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18" name="Group 117"/>
          <p:cNvGrpSpPr/>
          <p:nvPr/>
        </p:nvGrpSpPr>
        <p:grpSpPr>
          <a:xfrm>
            <a:off x="15379688" y="14394693"/>
            <a:ext cx="2334859" cy="1896066"/>
            <a:chOff x="30335796" y="6931001"/>
            <a:chExt cx="2570228" cy="2105861"/>
          </a:xfrm>
        </p:grpSpPr>
        <p:sp>
          <p:nvSpPr>
            <p:cNvPr id="119" name="AutoShape 4"/>
            <p:cNvSpPr>
              <a:spLocks noChangeArrowheads="1"/>
            </p:cNvSpPr>
            <p:nvPr/>
          </p:nvSpPr>
          <p:spPr bwMode="auto">
            <a:xfrm rot="16200000" flipV="1">
              <a:off x="30566391" y="6700406"/>
              <a:ext cx="2105861" cy="2567052"/>
            </a:xfrm>
            <a:prstGeom prst="parallelogram">
              <a:avLst>
                <a:gd name="adj" fmla="val 63093"/>
              </a:avLst>
            </a:prstGeom>
            <a:noFill/>
            <a:ln w="38100">
              <a:solidFill>
                <a:srgbClr val="E9E9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0" name="Line 6"/>
            <p:cNvSpPr>
              <a:spLocks noChangeShapeType="1"/>
            </p:cNvSpPr>
            <p:nvPr/>
          </p:nvSpPr>
          <p:spPr bwMode="auto">
            <a:xfrm flipV="1">
              <a:off x="30338972" y="8086989"/>
              <a:ext cx="256705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1" name="Line 7"/>
            <p:cNvSpPr>
              <a:spLocks noChangeShapeType="1"/>
            </p:cNvSpPr>
            <p:nvPr/>
          </p:nvSpPr>
          <p:spPr bwMode="auto">
            <a:xfrm flipV="1">
              <a:off x="30342146" y="8296250"/>
              <a:ext cx="256070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2" name="Rectangle 121"/>
          <p:cNvSpPr/>
          <p:nvPr/>
        </p:nvSpPr>
        <p:spPr bwMode="auto">
          <a:xfrm>
            <a:off x="16414186" y="11373035"/>
            <a:ext cx="714511" cy="1456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796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3" name="Rectangle 122"/>
          <p:cNvSpPr/>
          <p:nvPr/>
        </p:nvSpPr>
        <p:spPr bwMode="auto">
          <a:xfrm>
            <a:off x="16410869" y="14212071"/>
            <a:ext cx="714511" cy="14564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796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0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" name="Text Box 27"/>
          <p:cNvSpPr txBox="1">
            <a:spLocks noChangeArrowheads="1"/>
          </p:cNvSpPr>
          <p:nvPr/>
        </p:nvSpPr>
        <p:spPr bwMode="auto">
          <a:xfrm>
            <a:off x="16184723" y="11261521"/>
            <a:ext cx="14688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Laser field</a:t>
            </a:r>
          </a:p>
        </p:txBody>
      </p:sp>
      <p:sp>
        <p:nvSpPr>
          <p:cNvPr id="125" name="Text Box 38"/>
          <p:cNvSpPr txBox="1">
            <a:spLocks noChangeArrowheads="1"/>
          </p:cNvSpPr>
          <p:nvPr/>
        </p:nvSpPr>
        <p:spPr bwMode="auto">
          <a:xfrm>
            <a:off x="16177632" y="14118832"/>
            <a:ext cx="138484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Laser field</a:t>
            </a:r>
          </a:p>
        </p:txBody>
      </p:sp>
      <p:pic>
        <p:nvPicPr>
          <p:cNvPr id="126" name="Picture 125" descr="3d.png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686" y="14335107"/>
            <a:ext cx="3174272" cy="2515692"/>
          </a:xfrm>
          <a:prstGeom prst="rect">
            <a:avLst/>
          </a:prstGeom>
        </p:spPr>
      </p:pic>
      <p:pic>
        <p:nvPicPr>
          <p:cNvPr id="127" name="Picture 126" descr="3c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4760" y="11482316"/>
            <a:ext cx="3174272" cy="2519817"/>
          </a:xfrm>
          <a:prstGeom prst="rect">
            <a:avLst/>
          </a:prstGeom>
        </p:spPr>
      </p:pic>
      <p:cxnSp>
        <p:nvCxnSpPr>
          <p:cNvPr id="128" name="Straight Connector 127"/>
          <p:cNvCxnSpPr/>
          <p:nvPr/>
        </p:nvCxnSpPr>
        <p:spPr>
          <a:xfrm flipH="1" flipV="1">
            <a:off x="8624906" y="14056593"/>
            <a:ext cx="12884126" cy="1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14767" y="6799214"/>
            <a:ext cx="7928248" cy="1188464"/>
          </a:xfrm>
          <a:prstGeom prst="rect">
            <a:avLst/>
          </a:prstGeom>
          <a:solidFill>
            <a:schemeClr val="bg2"/>
          </a:solidFill>
        </p:spPr>
        <p:txBody>
          <a:bodyPr wrap="square" lIns="79690" tIns="39845" rIns="79690" bIns="39845" rtlCol="0">
            <a:spAutoFit/>
          </a:bodyPr>
          <a:lstStyle/>
          <a:p>
            <a:pPr algn="just"/>
            <a:r>
              <a:rPr lang="en-US" sz="2400">
                <a:solidFill>
                  <a:schemeClr val="tx2"/>
                </a:solidFill>
              </a:rPr>
              <a:t>Like a speedboat leaving a wake that a surfer can ride, a laser pulse in a laser-plasma wakefield accelerator creates a wake in the plasma that an electron beam “surfs” to high energy. 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5813901" y="11460375"/>
            <a:ext cx="7042140" cy="2485709"/>
            <a:chOff x="22115213" y="14181530"/>
            <a:chExt cx="3486368" cy="2485709"/>
          </a:xfrm>
        </p:grpSpPr>
        <p:pic>
          <p:nvPicPr>
            <p:cNvPr id="100" name="Picture 99" descr="PoP_Vay_2011_13.pdf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5213" y="14181530"/>
              <a:ext cx="3486368" cy="2485709"/>
            </a:xfrm>
            <a:prstGeom prst="rect">
              <a:avLst/>
            </a:prstGeom>
          </p:spPr>
        </p:pic>
        <p:pic>
          <p:nvPicPr>
            <p:cNvPr id="97" name="Picture 96" descr="PoP_Vay_2011_12a.pdf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7913" y="14235719"/>
              <a:ext cx="1274445" cy="834390"/>
            </a:xfrm>
            <a:prstGeom prst="rect">
              <a:avLst/>
            </a:prstGeom>
          </p:spPr>
        </p:pic>
        <p:pic>
          <p:nvPicPr>
            <p:cNvPr id="98" name="Picture 97" descr="PoP_Vay_2011_12b.pdf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14990" y="14222511"/>
              <a:ext cx="1276350" cy="849630"/>
            </a:xfrm>
            <a:prstGeom prst="rect">
              <a:avLst/>
            </a:prstGeom>
          </p:spPr>
        </p:pic>
        <p:pic>
          <p:nvPicPr>
            <p:cNvPr id="99" name="Picture 98" descr="PoP_Vay_2011_12c.pdf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87913" y="15197210"/>
              <a:ext cx="1276350" cy="85344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2817667" y="14224829"/>
              <a:ext cx="6818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Energy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24153118" y="14525180"/>
              <a:ext cx="91639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Emittance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2995115" y="15198039"/>
              <a:ext cx="5406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X</a:t>
              </a:r>
              <a:r>
                <a:rPr lang="en-US" sz="1400" baseline="-25000"/>
                <a:t>r.m.s.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5830988" y="16261265"/>
            <a:ext cx="5383734" cy="22547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5830988" y="16072412"/>
            <a:ext cx="44684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Warp – 2-1/2D – 10 GeV stage – </a:t>
            </a:r>
            <a:r>
              <a:rPr lang="en-US" sz="2000">
                <a:solidFill>
                  <a:schemeClr val="bg1"/>
                </a:solidFill>
                <a:latin typeface="Symbol" charset="2"/>
                <a:cs typeface="Symbol" charset="2"/>
              </a:rPr>
              <a:t>g</a:t>
            </a:r>
            <a:r>
              <a:rPr lang="en-US" sz="2000" baseline="-25000">
                <a:solidFill>
                  <a:schemeClr val="bg1"/>
                </a:solidFill>
              </a:rPr>
              <a:t>boost</a:t>
            </a:r>
            <a:r>
              <a:rPr lang="en-US" sz="2000">
                <a:solidFill>
                  <a:schemeClr val="bg1"/>
                </a:solidFill>
              </a:rPr>
              <a:t>=10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14495555" y="4197091"/>
            <a:ext cx="6949384" cy="6081432"/>
            <a:chOff x="2046607" y="1291425"/>
            <a:chExt cx="3474692" cy="3032250"/>
          </a:xfrm>
        </p:grpSpPr>
        <p:sp>
          <p:nvSpPr>
            <p:cNvPr id="152" name="Rectangle 151"/>
            <p:cNvSpPr/>
            <p:nvPr/>
          </p:nvSpPr>
          <p:spPr bwMode="auto">
            <a:xfrm>
              <a:off x="2046607" y="1291425"/>
              <a:ext cx="3474692" cy="303225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solidFill>
                  <a:srgbClr val="000000"/>
                </a:solidFill>
              </a:endParaRPr>
            </a:p>
          </p:txBody>
        </p:sp>
        <p:pic>
          <p:nvPicPr>
            <p:cNvPr id="153" name="Picture 152" descr="Haber.pdf"/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08" t="6376" r="11111" b="11007"/>
            <a:stretch/>
          </p:blipFill>
          <p:spPr>
            <a:xfrm>
              <a:off x="2115631" y="1514836"/>
              <a:ext cx="1097487" cy="1104320"/>
            </a:xfrm>
            <a:prstGeom prst="rect">
              <a:avLst/>
            </a:prstGeom>
          </p:spPr>
        </p:pic>
        <p:pic>
          <p:nvPicPr>
            <p:cNvPr id="154" name="Picture 153" descr="CK.pdf"/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5" t="6730" r="11294" b="10653"/>
            <a:stretch/>
          </p:blipFill>
          <p:spPr>
            <a:xfrm>
              <a:off x="4372727" y="1521738"/>
              <a:ext cx="1097487" cy="1104320"/>
            </a:xfrm>
            <a:prstGeom prst="rect">
              <a:avLst/>
            </a:prstGeom>
          </p:spPr>
        </p:pic>
        <p:pic>
          <p:nvPicPr>
            <p:cNvPr id="155" name="Picture 7" descr="fft_scandt_cut"/>
            <p:cNvPicPr>
              <a:picLocks noChangeAspect="1" noChangeArrowheads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819" b="20003"/>
            <a:stretch>
              <a:fillRect/>
            </a:stretch>
          </p:blipFill>
          <p:spPr bwMode="auto">
            <a:xfrm>
              <a:off x="3783095" y="2814540"/>
              <a:ext cx="1704960" cy="1027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6" name="Picture 155" descr="Screen Shot 2012-04-24 at 10.19.29 AM.png"/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7994" y="2966589"/>
              <a:ext cx="1035719" cy="665351"/>
            </a:xfrm>
            <a:prstGeom prst="rect">
              <a:avLst/>
            </a:prstGeom>
          </p:spPr>
        </p:pic>
        <p:sp>
          <p:nvSpPr>
            <p:cNvPr id="157" name="TextBox 156"/>
            <p:cNvSpPr txBox="1"/>
            <p:nvPr/>
          </p:nvSpPr>
          <p:spPr>
            <a:xfrm>
              <a:off x="4380099" y="1291425"/>
              <a:ext cx="104035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</a:rPr>
                <a:t>Cole-Karkkainen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2245597" y="2588722"/>
              <a:ext cx="3094507" cy="2308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90"/>
                  </a:solidFill>
                </a:rPr>
                <a:t>EM solver with tunable numerical dispersion</a:t>
              </a:r>
            </a:p>
          </p:txBody>
        </p:sp>
        <p:sp>
          <p:nvSpPr>
            <p:cNvPr id="159" name="Text Box 6"/>
            <p:cNvSpPr txBox="1">
              <a:spLocks noChangeArrowheads="1"/>
            </p:cNvSpPr>
            <p:nvPr/>
          </p:nvSpPr>
          <p:spPr bwMode="auto">
            <a:xfrm>
              <a:off x="2085079" y="4076142"/>
              <a:ext cx="2297589" cy="200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000" dirty="0">
                  <a:solidFill>
                    <a:srgbClr val="008000"/>
                  </a:solidFill>
                  <a:latin typeface="Calibri"/>
                  <a:cs typeface="Calibri"/>
                </a:rPr>
                <a:t>J.-L. Vay, et al., </a:t>
              </a:r>
              <a:r>
                <a:rPr lang="en-US" sz="2000" i="1" dirty="0">
                  <a:solidFill>
                    <a:srgbClr val="008000"/>
                  </a:solidFill>
                  <a:latin typeface="Calibri"/>
                  <a:cs typeface="Calibri"/>
                </a:rPr>
                <a:t>J. </a:t>
              </a:r>
              <a:r>
                <a:rPr lang="en-US" sz="2000" i="1" dirty="0" err="1">
                  <a:solidFill>
                    <a:srgbClr val="008000"/>
                  </a:solidFill>
                  <a:latin typeface="Calibri"/>
                  <a:cs typeface="Calibri"/>
                </a:rPr>
                <a:t>Comput</a:t>
              </a:r>
              <a:r>
                <a:rPr lang="en-US" sz="2000" i="1" dirty="0">
                  <a:solidFill>
                    <a:srgbClr val="008000"/>
                  </a:solidFill>
                  <a:latin typeface="Calibri"/>
                  <a:cs typeface="Calibri"/>
                </a:rPr>
                <a:t>. Phys.</a:t>
              </a:r>
              <a:r>
                <a:rPr lang="en-US" sz="2000" dirty="0">
                  <a:solidFill>
                    <a:srgbClr val="008000"/>
                  </a:solidFill>
                  <a:latin typeface="Calibri"/>
                  <a:cs typeface="Calibri"/>
                </a:rPr>
                <a:t> </a:t>
              </a:r>
              <a:r>
                <a:rPr lang="en-US" sz="2000" b="1" dirty="0">
                  <a:solidFill>
                    <a:srgbClr val="008000"/>
                  </a:solidFill>
                  <a:latin typeface="Calibri"/>
                  <a:cs typeface="Calibri"/>
                </a:rPr>
                <a:t>230</a:t>
              </a:r>
              <a:r>
                <a:rPr lang="en-US" sz="2000" dirty="0">
                  <a:solidFill>
                    <a:srgbClr val="008000"/>
                  </a:solidFill>
                  <a:latin typeface="Calibri"/>
                  <a:cs typeface="Calibri"/>
                </a:rPr>
                <a:t> (2011)</a:t>
              </a: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264801" y="3706077"/>
              <a:ext cx="1266853" cy="415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0090"/>
                  </a:solidFill>
                </a:rPr>
                <a:t>“Strided” digital filtering</a:t>
              </a: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3938591" y="3858477"/>
              <a:ext cx="1563497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rgbClr val="000090"/>
                  </a:solidFill>
                </a:rPr>
                <a:t>Special time step</a:t>
              </a:r>
            </a:p>
          </p:txBody>
        </p:sp>
        <p:sp>
          <p:nvSpPr>
            <p:cNvPr id="162" name="TextBox 161"/>
            <p:cNvSpPr txBox="1"/>
            <p:nvPr/>
          </p:nvSpPr>
          <p:spPr>
            <a:xfrm rot="16200000">
              <a:off x="3411874" y="3178004"/>
              <a:ext cx="816584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/>
                <a:t>Instability level</a:t>
              </a:r>
            </a:p>
          </p:txBody>
        </p:sp>
        <p:sp>
          <p:nvSpPr>
            <p:cNvPr id="163" name="Rectangle 162"/>
            <p:cNvSpPr/>
            <p:nvPr/>
          </p:nvSpPr>
          <p:spPr bwMode="auto">
            <a:xfrm>
              <a:off x="4491739" y="3719700"/>
              <a:ext cx="547272" cy="16138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sz="800">
                <a:solidFill>
                  <a:srgbClr val="000000"/>
                </a:solidFill>
              </a:endParaRP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4390599" y="3697513"/>
              <a:ext cx="941004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/>
                <a:t>Time step</a:t>
              </a:r>
            </a:p>
          </p:txBody>
        </p:sp>
        <p:pic>
          <p:nvPicPr>
            <p:cNvPr id="165" name="Picture 164" descr="Yee.pdf"/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4" t="6376" r="11444" b="10491"/>
            <a:stretch/>
          </p:blipFill>
          <p:spPr>
            <a:xfrm>
              <a:off x="3240727" y="1514836"/>
              <a:ext cx="1097488" cy="1111222"/>
            </a:xfrm>
            <a:prstGeom prst="rect">
              <a:avLst/>
            </a:prstGeom>
          </p:spPr>
        </p:pic>
        <p:sp>
          <p:nvSpPr>
            <p:cNvPr id="166" name="TextBox 165"/>
            <p:cNvSpPr txBox="1"/>
            <p:nvPr/>
          </p:nvSpPr>
          <p:spPr>
            <a:xfrm>
              <a:off x="3609430" y="1291425"/>
              <a:ext cx="30873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Yee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2450368" y="1291425"/>
              <a:ext cx="413059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/>
                <a:t>Exact</a:t>
              </a:r>
            </a:p>
          </p:txBody>
        </p:sp>
      </p:grpSp>
      <p:sp>
        <p:nvSpPr>
          <p:cNvPr id="168" name="Text Box 24"/>
          <p:cNvSpPr txBox="1">
            <a:spLocks noChangeArrowheads="1"/>
          </p:cNvSpPr>
          <p:nvPr/>
        </p:nvSpPr>
        <p:spPr bwMode="auto">
          <a:xfrm>
            <a:off x="8624907" y="1830053"/>
            <a:ext cx="12902064" cy="738664"/>
          </a:xfrm>
          <a:prstGeom prst="rect">
            <a:avLst/>
          </a:prstGeom>
          <a:solidFill>
            <a:srgbClr val="F98934"/>
          </a:solidFill>
          <a:ln>
            <a:noFill/>
          </a:ln>
          <a:effectLst/>
          <a:extLst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Speedup Limitations have been Overcome</a:t>
            </a:r>
            <a:endParaRPr lang="en-US" sz="3600" baseline="3000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1" name="Text Box 6"/>
          <p:cNvSpPr txBox="1">
            <a:spLocks noChangeArrowheads="1"/>
          </p:cNvSpPr>
          <p:nvPr/>
        </p:nvSpPr>
        <p:spPr bwMode="auto">
          <a:xfrm>
            <a:off x="8655910" y="16489699"/>
            <a:ext cx="4528178" cy="400110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J.-L. Vay, et al.,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PoP Lett.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r>
              <a:rPr lang="en-US" sz="2000" b="1" dirty="0">
                <a:solidFill>
                  <a:srgbClr val="008000"/>
                </a:solidFill>
                <a:latin typeface="Calibri"/>
                <a:cs typeface="Calibri"/>
              </a:rPr>
              <a:t>18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030701 (2011)</a:t>
            </a:r>
          </a:p>
        </p:txBody>
      </p:sp>
      <p:sp>
        <p:nvSpPr>
          <p:cNvPr id="172" name="Text Box 6"/>
          <p:cNvSpPr txBox="1">
            <a:spLocks noChangeArrowheads="1"/>
          </p:cNvSpPr>
          <p:nvPr/>
        </p:nvSpPr>
        <p:spPr bwMode="auto">
          <a:xfrm>
            <a:off x="21922274" y="16515041"/>
            <a:ext cx="11280327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J.-L. Vay, C. Geddes, E. Esarey, W. Leemans, C. Schroeder, D. Grote, E. Cormier-Michel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PoP </a:t>
            </a:r>
            <a:r>
              <a:rPr lang="en-US" sz="2000" b="1" dirty="0">
                <a:solidFill>
                  <a:srgbClr val="008000"/>
                </a:solidFill>
                <a:latin typeface="Calibri"/>
                <a:cs typeface="Calibri"/>
              </a:rPr>
              <a:t>18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123103 (2011)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0" y="17053028"/>
            <a:ext cx="33501730" cy="1"/>
          </a:xfrm>
          <a:prstGeom prst="line">
            <a:avLst/>
          </a:prstGeom>
          <a:ln w="63500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-9398" y="1563201"/>
            <a:ext cx="33501730" cy="1"/>
          </a:xfrm>
          <a:prstGeom prst="line">
            <a:avLst/>
          </a:prstGeom>
          <a:ln w="38100" cmpd="sng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>
            <a:off x="8624907" y="1813458"/>
            <a:ext cx="12902064" cy="15087669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690" tIns="39845" rIns="79690" bIns="39845" rtlCol="0" anchor="ctr"/>
          <a:lstStyle/>
          <a:p>
            <a:pPr algn="ctr"/>
            <a:endParaRPr lang="en-US"/>
          </a:p>
        </p:txBody>
      </p:sp>
      <p:sp>
        <p:nvSpPr>
          <p:cNvPr id="179" name="TextBox 178"/>
          <p:cNvSpPr txBox="1"/>
          <p:nvPr/>
        </p:nvSpPr>
        <p:spPr>
          <a:xfrm>
            <a:off x="328145" y="1813459"/>
            <a:ext cx="7928248" cy="634466"/>
          </a:xfrm>
          <a:prstGeom prst="rect">
            <a:avLst/>
          </a:prstGeom>
          <a:solidFill>
            <a:srgbClr val="F98934"/>
          </a:solidFill>
        </p:spPr>
        <p:txBody>
          <a:bodyPr wrap="square" lIns="79690" tIns="39845" rIns="79690" bIns="39845" rtlCol="0">
            <a:spAutoFit/>
          </a:bodyPr>
          <a:lstStyle/>
          <a:p>
            <a:pPr algn="ctr"/>
            <a:r>
              <a:rPr lang="en-US" sz="3600"/>
              <a:t>Laser-Plasma Acceleration (LPA)</a:t>
            </a:r>
          </a:p>
        </p:txBody>
      </p:sp>
      <p:sp>
        <p:nvSpPr>
          <p:cNvPr id="175" name="Rectangle 174"/>
          <p:cNvSpPr/>
          <p:nvPr/>
        </p:nvSpPr>
        <p:spPr>
          <a:xfrm>
            <a:off x="309865" y="1813459"/>
            <a:ext cx="7933445" cy="617422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690" tIns="39845" rIns="79690" bIns="39845" rtlCol="0" anchor="ctr"/>
          <a:lstStyle/>
          <a:p>
            <a:pPr algn="ctr"/>
            <a:endParaRPr lang="en-US"/>
          </a:p>
        </p:txBody>
      </p:sp>
      <p:sp>
        <p:nvSpPr>
          <p:cNvPr id="180" name="TextBox 179"/>
          <p:cNvSpPr txBox="1"/>
          <p:nvPr/>
        </p:nvSpPr>
        <p:spPr>
          <a:xfrm>
            <a:off x="319388" y="8237670"/>
            <a:ext cx="7918435" cy="634466"/>
          </a:xfrm>
          <a:prstGeom prst="rect">
            <a:avLst/>
          </a:prstGeom>
          <a:solidFill>
            <a:srgbClr val="F98934"/>
          </a:solidFill>
        </p:spPr>
        <p:txBody>
          <a:bodyPr wrap="square" lIns="79690" tIns="39845" rIns="79690" bIns="39845" rtlCol="0">
            <a:spAutoFit/>
          </a:bodyPr>
          <a:lstStyle/>
          <a:p>
            <a:pPr algn="ctr"/>
            <a:r>
              <a:rPr lang="en-US" sz="3600"/>
              <a:t>Lorentz Boosted Frame Method</a:t>
            </a:r>
          </a:p>
        </p:txBody>
      </p:sp>
      <p:sp>
        <p:nvSpPr>
          <p:cNvPr id="182" name="TextBox 181"/>
          <p:cNvSpPr txBox="1"/>
          <p:nvPr/>
        </p:nvSpPr>
        <p:spPr>
          <a:xfrm>
            <a:off x="319388" y="14392241"/>
            <a:ext cx="7918435" cy="2481125"/>
          </a:xfrm>
          <a:prstGeom prst="rect">
            <a:avLst/>
          </a:prstGeom>
          <a:solidFill>
            <a:schemeClr val="bg2"/>
          </a:solidFill>
        </p:spPr>
        <p:txBody>
          <a:bodyPr wrap="square" lIns="79690" tIns="39845" rIns="79690" bIns="39845" rtlCol="0">
            <a:spAutoFit/>
          </a:bodyPr>
          <a:lstStyle/>
          <a:p>
            <a:pPr algn="just"/>
            <a:r>
              <a:rPr lang="en-US" sz="2400">
                <a:solidFill>
                  <a:schemeClr val="tx2"/>
                </a:solidFill>
              </a:rPr>
              <a:t>In the laboratory frame, millions of time steps are necessary to simulate from first principles a </a:t>
            </a:r>
            <a:r>
              <a:rPr lang="en-US" sz="2400">
                <a:solidFill>
                  <a:schemeClr val="tx2"/>
                </a:solidFill>
                <a:latin typeface="Symbol" charset="2"/>
                <a:cs typeface="Symbol" charset="2"/>
              </a:rPr>
              <a:t>l</a:t>
            </a:r>
            <a:r>
              <a:rPr lang="en-US" sz="2400">
                <a:solidFill>
                  <a:schemeClr val="tx2"/>
                </a:solidFill>
              </a:rPr>
              <a:t>=0.8 </a:t>
            </a:r>
            <a:r>
              <a:rPr lang="en-US" sz="2400">
                <a:solidFill>
                  <a:schemeClr val="tx2"/>
                </a:solidFill>
                <a:latin typeface="Symbol" charset="2"/>
                <a:cs typeface="Symbol" charset="2"/>
              </a:rPr>
              <a:t>m</a:t>
            </a:r>
            <a:r>
              <a:rPr lang="en-US" sz="2400">
                <a:solidFill>
                  <a:schemeClr val="tx2"/>
                </a:solidFill>
              </a:rPr>
              <a:t>m laser through a 0.8 m plasma column. In a Lorentz boosted frame, the plasma column is contracted by </a:t>
            </a:r>
            <a:r>
              <a:rPr lang="en-US" sz="2400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 sz="2400">
                <a:solidFill>
                  <a:schemeClr val="tx2"/>
                </a:solidFill>
              </a:rPr>
              <a:t>, the laser expands by </a:t>
            </a:r>
            <a:r>
              <a:rPr lang="en-US" sz="2400">
                <a:solidFill>
                  <a:schemeClr val="tx2"/>
                </a:solidFill>
                <a:latin typeface="Helvetica"/>
                <a:cs typeface="Helvetica"/>
              </a:rPr>
              <a:t>~</a:t>
            </a:r>
            <a:r>
              <a:rPr lang="en-US" sz="2400">
                <a:solidFill>
                  <a:schemeClr val="tx2"/>
                </a:solidFill>
              </a:rPr>
              <a:t>2</a:t>
            </a:r>
            <a:r>
              <a:rPr lang="en-US" sz="2400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 sz="2400">
                <a:solidFill>
                  <a:schemeClr val="tx2"/>
                </a:solidFill>
              </a:rPr>
              <a:t>, and the number of time steps is divided by 2</a:t>
            </a:r>
            <a:r>
              <a:rPr lang="en-US" sz="2400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30000">
                <a:solidFill>
                  <a:schemeClr val="tx2"/>
                </a:solidFill>
              </a:rPr>
              <a:t>2</a:t>
            </a:r>
            <a:r>
              <a:rPr lang="en-US" sz="2400">
                <a:solidFill>
                  <a:schemeClr val="tx2"/>
                </a:solidFill>
              </a:rPr>
              <a:t>.</a:t>
            </a:r>
          </a:p>
          <a:p>
            <a:pPr algn="just"/>
            <a:endParaRPr lang="en-US" sz="1600">
              <a:solidFill>
                <a:schemeClr val="tx2"/>
              </a:solidFill>
            </a:endParaRPr>
          </a:p>
          <a:p>
            <a:pPr algn="r"/>
            <a:r>
              <a:rPr lang="en-US" sz="2000" dirty="0">
                <a:solidFill>
                  <a:srgbClr val="008000"/>
                </a:solidFill>
                <a:cs typeface="Calibri"/>
              </a:rPr>
              <a:t>J.-L. Vay, P</a:t>
            </a:r>
            <a:r>
              <a:rPr lang="en-US" sz="2000" i="1" dirty="0">
                <a:solidFill>
                  <a:srgbClr val="008000"/>
                </a:solidFill>
                <a:cs typeface="Calibri"/>
              </a:rPr>
              <a:t>hys. Rev. </a:t>
            </a:r>
            <a:r>
              <a:rPr lang="en-US" sz="2000" i="1" dirty="0" err="1">
                <a:solidFill>
                  <a:srgbClr val="008000"/>
                </a:solidFill>
                <a:cs typeface="Calibri"/>
              </a:rPr>
              <a:t>Lett</a:t>
            </a:r>
            <a:r>
              <a:rPr lang="en-US" sz="2000" i="1" dirty="0">
                <a:solidFill>
                  <a:srgbClr val="008000"/>
                </a:solidFill>
                <a:cs typeface="Calibri"/>
              </a:rPr>
              <a:t>.</a:t>
            </a:r>
            <a:r>
              <a:rPr lang="en-US" sz="2000" dirty="0">
                <a:solidFill>
                  <a:srgbClr val="008000"/>
                </a:solidFill>
                <a:cs typeface="Calibri"/>
              </a:rPr>
              <a:t> </a:t>
            </a:r>
            <a:r>
              <a:rPr lang="en-US" sz="2000" b="1" dirty="0">
                <a:solidFill>
                  <a:srgbClr val="008000"/>
                </a:solidFill>
                <a:cs typeface="Calibri"/>
              </a:rPr>
              <a:t>98</a:t>
            </a:r>
            <a:r>
              <a:rPr lang="en-US" sz="2000" dirty="0">
                <a:solidFill>
                  <a:srgbClr val="008000"/>
                </a:solidFill>
                <a:cs typeface="Calibri"/>
              </a:rPr>
              <a:t>, 130405 (2007) </a:t>
            </a:r>
          </a:p>
        </p:txBody>
      </p:sp>
      <p:sp>
        <p:nvSpPr>
          <p:cNvPr id="200" name="Text Box 24"/>
          <p:cNvSpPr txBox="1">
            <a:spLocks noChangeArrowheads="1"/>
          </p:cNvSpPr>
          <p:nvPr/>
        </p:nvSpPr>
        <p:spPr bwMode="auto">
          <a:xfrm>
            <a:off x="21901999" y="1830053"/>
            <a:ext cx="11200970" cy="738664"/>
          </a:xfrm>
          <a:prstGeom prst="rect">
            <a:avLst/>
          </a:prstGeom>
          <a:solidFill>
            <a:srgbClr val="F98934"/>
          </a:solidFill>
          <a:ln>
            <a:noFill/>
          </a:ln>
          <a:effectLst/>
          <a:extLst/>
        </p:spPr>
        <p:txBody>
          <a:bodyPr wrap="square" lIns="182880" tIns="91440" rIns="182880" bIns="9144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5">
                    <a:lumMod val="25000"/>
                  </a:schemeClr>
                </a:solidFill>
                <a:latin typeface="Calibri"/>
                <a:cs typeface="Calibri"/>
              </a:rPr>
              <a:t>Full Scale Simulations of 0.1 GeV – 1 TeV Stages </a:t>
            </a:r>
            <a:endParaRPr lang="en-US" sz="3600" baseline="30000" dirty="0">
              <a:solidFill>
                <a:schemeClr val="accent5">
                  <a:lumMod val="25000"/>
                </a:schemeClr>
              </a:solidFill>
              <a:latin typeface="Calibri"/>
              <a:cs typeface="Calibri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314767" y="8878217"/>
            <a:ext cx="7918435" cy="551402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4" name="Group 173"/>
          <p:cNvGrpSpPr/>
          <p:nvPr/>
        </p:nvGrpSpPr>
        <p:grpSpPr>
          <a:xfrm>
            <a:off x="332052" y="8878218"/>
            <a:ext cx="7901149" cy="5545692"/>
            <a:chOff x="240081" y="1594626"/>
            <a:chExt cx="5575978" cy="4323947"/>
          </a:xfrm>
        </p:grpSpPr>
        <p:pic>
          <p:nvPicPr>
            <p:cNvPr id="181" name="Picture 12" descr="LPWA_lab_fact100"/>
            <p:cNvPicPr>
              <a:picLocks noChangeAspect="1" noChangeArrowheads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507" y="1697598"/>
              <a:ext cx="5486400" cy="4114800"/>
            </a:xfrm>
            <a:prstGeom prst="rect">
              <a:avLst/>
            </a:prstGeom>
            <a:solidFill>
              <a:srgbClr val="000000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201" name="Line 14"/>
            <p:cNvSpPr>
              <a:spLocks noChangeShapeType="1"/>
            </p:cNvSpPr>
            <p:nvPr/>
          </p:nvSpPr>
          <p:spPr bwMode="auto">
            <a:xfrm flipV="1">
              <a:off x="3290890" y="2376255"/>
              <a:ext cx="2369345" cy="2912270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arrow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7160" tIns="68580" rIns="137160" bIns="68580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2" name="Text Box 15"/>
            <p:cNvSpPr txBox="1">
              <a:spLocks noChangeArrowheads="1"/>
            </p:cNvSpPr>
            <p:nvPr/>
          </p:nvSpPr>
          <p:spPr bwMode="auto">
            <a:xfrm>
              <a:off x="4255295" y="3845486"/>
              <a:ext cx="1264799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7160" tIns="68580" rIns="137160" bIns="6858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L=0.8 m</a:t>
              </a:r>
            </a:p>
          </p:txBody>
        </p:sp>
        <p:sp>
          <p:nvSpPr>
            <p:cNvPr id="203" name="Line 16"/>
            <p:cNvSpPr>
              <a:spLocks noChangeShapeType="1"/>
            </p:cNvSpPr>
            <p:nvPr/>
          </p:nvSpPr>
          <p:spPr bwMode="auto">
            <a:xfrm flipV="1">
              <a:off x="1647825" y="4214014"/>
              <a:ext cx="742950" cy="27860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arrow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137160" tIns="68580" rIns="137160" bIns="68580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04" name="Text Box 17"/>
            <p:cNvSpPr txBox="1">
              <a:spLocks noChangeArrowheads="1"/>
            </p:cNvSpPr>
            <p:nvPr/>
          </p:nvSpPr>
          <p:spPr bwMode="auto">
            <a:xfrm>
              <a:off x="1875635" y="4291666"/>
              <a:ext cx="1452952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7160" tIns="68580" rIns="137160" bIns="6858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latin typeface="Calibri"/>
                  <a:cs typeface="Calibri"/>
                </a:rPr>
                <a:t> </a:t>
              </a:r>
              <a:r>
                <a:rPr lang="en-US" sz="2400">
                  <a:solidFill>
                    <a:schemeClr val="bg1"/>
                  </a:solidFill>
                  <a:latin typeface="Calibri"/>
                  <a:cs typeface="Calibri"/>
                  <a:sym typeface="Symbol" charset="0"/>
                </a:rPr>
                <a:t>l</a:t>
              </a:r>
              <a:r>
                <a:rPr lang="en-US" sz="2400">
                  <a:solidFill>
                    <a:schemeClr val="bg1"/>
                  </a:solidFill>
                  <a:latin typeface="Calibri"/>
                  <a:cs typeface="Calibri"/>
                </a:rPr>
                <a:t>=0.8 </a:t>
              </a:r>
              <a:r>
                <a:rPr lang="en-US" sz="2400">
                  <a:solidFill>
                    <a:schemeClr val="bg1"/>
                  </a:solidFill>
                  <a:latin typeface="Calibri"/>
                  <a:cs typeface="Calibri"/>
                  <a:sym typeface="Symbol" charset="0"/>
                </a:rPr>
                <a:t></a:t>
              </a:r>
              <a:r>
                <a:rPr lang="en-US" sz="2400">
                  <a:solidFill>
                    <a:schemeClr val="bg1"/>
                  </a:solidFill>
                  <a:latin typeface="Calibri"/>
                  <a:cs typeface="Calibri"/>
                </a:rPr>
                <a:t>m</a:t>
              </a:r>
            </a:p>
          </p:txBody>
        </p:sp>
        <p:sp>
          <p:nvSpPr>
            <p:cNvPr id="205" name="Text Box 23"/>
            <p:cNvSpPr txBox="1">
              <a:spLocks noChangeArrowheads="1"/>
            </p:cNvSpPr>
            <p:nvPr/>
          </p:nvSpPr>
          <p:spPr bwMode="auto">
            <a:xfrm>
              <a:off x="240081" y="5410742"/>
              <a:ext cx="3459962" cy="5078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7160" tIns="68580" rIns="137160" bIns="6858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0.8 m/0.8 </a:t>
              </a:r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  <a:sym typeface="Symbol" charset="0"/>
                </a:rPr>
                <a:t></a:t>
              </a:r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m=</a:t>
              </a:r>
              <a:r>
                <a:rPr lang="en-US" sz="2400">
                  <a:solidFill>
                    <a:srgbClr val="FFFF00"/>
                  </a:solidFill>
                  <a:latin typeface="Calibri"/>
                  <a:cs typeface="Calibri"/>
                </a:rPr>
                <a:t>1,000,000.</a:t>
              </a:r>
              <a:endParaRPr lang="en-US" sz="2400" baseline="30000">
                <a:solidFill>
                  <a:srgbClr val="FFFF00"/>
                </a:solidFill>
                <a:latin typeface="Calibri"/>
                <a:cs typeface="Calibri"/>
              </a:endParaRPr>
            </a:p>
          </p:txBody>
        </p:sp>
        <p:sp>
          <p:nvSpPr>
            <p:cNvPr id="206" name="Text Box 55"/>
            <p:cNvSpPr txBox="1">
              <a:spLocks noChangeArrowheads="1"/>
            </p:cNvSpPr>
            <p:nvPr/>
          </p:nvSpPr>
          <p:spPr bwMode="auto">
            <a:xfrm>
              <a:off x="4738825" y="1594626"/>
              <a:ext cx="1077234" cy="395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137160" tIns="68580" rIns="137160" bIns="6858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 sz="2400">
                  <a:solidFill>
                    <a:srgbClr val="FFFF00"/>
                  </a:solidFill>
                  <a:latin typeface="Calibri"/>
                  <a:cs typeface="Calibri"/>
                </a:rPr>
                <a:t>Lab frame</a:t>
              </a: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293158" y="8882267"/>
            <a:ext cx="7928167" cy="5673195"/>
            <a:chOff x="11549619" y="8289179"/>
            <a:chExt cx="7928167" cy="5673195"/>
          </a:xfrm>
        </p:grpSpPr>
        <p:pic>
          <p:nvPicPr>
            <p:cNvPr id="208" name="Picture 48" descr="LPWA_gamma19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9619" y="8289179"/>
              <a:ext cx="7928167" cy="551402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9" name="Text Box 49"/>
            <p:cNvSpPr txBox="1">
              <a:spLocks noChangeArrowheads="1"/>
            </p:cNvSpPr>
            <p:nvPr/>
          </p:nvSpPr>
          <p:spPr bwMode="auto">
            <a:xfrm>
              <a:off x="17124208" y="12896576"/>
              <a:ext cx="2345374" cy="1065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compaction </a:t>
              </a:r>
            </a:p>
            <a:p>
              <a:pPr algn="r"/>
              <a:r>
                <a:rPr lang="en-US" sz="2400">
                  <a:solidFill>
                    <a:srgbClr val="FF6600"/>
                  </a:solidFill>
                  <a:latin typeface="Calibri"/>
                  <a:cs typeface="Calibri"/>
                </a:rPr>
                <a:t>X20,000.</a:t>
              </a:r>
            </a:p>
          </p:txBody>
        </p:sp>
        <p:sp>
          <p:nvSpPr>
            <p:cNvPr id="210" name="Line 52"/>
            <p:cNvSpPr>
              <a:spLocks noChangeShapeType="1"/>
            </p:cNvSpPr>
            <p:nvPr/>
          </p:nvSpPr>
          <p:spPr bwMode="auto">
            <a:xfrm flipV="1">
              <a:off x="13905386" y="11718865"/>
              <a:ext cx="846930" cy="26570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arrow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1" name="Text Box 53"/>
            <p:cNvSpPr txBox="1">
              <a:spLocks noChangeArrowheads="1"/>
            </p:cNvSpPr>
            <p:nvPr/>
          </p:nvSpPr>
          <p:spPr bwMode="auto">
            <a:xfrm>
              <a:off x="14242228" y="11775007"/>
              <a:ext cx="2256363" cy="5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chemeClr val="bg1"/>
                  </a:solidFill>
                  <a:latin typeface="Calibri"/>
                  <a:cs typeface="Calibri"/>
                  <a:sym typeface="Symbol" charset="0"/>
                </a:rPr>
                <a:t>l’=0.16 </a:t>
              </a:r>
              <a:r>
                <a:rPr lang="en-US" sz="2400">
                  <a:solidFill>
                    <a:schemeClr val="bg1"/>
                  </a:solidFill>
                  <a:latin typeface="Calibri"/>
                  <a:cs typeface="Calibri"/>
                </a:rPr>
                <a:t>mm</a:t>
              </a:r>
            </a:p>
          </p:txBody>
        </p:sp>
        <p:sp>
          <p:nvSpPr>
            <p:cNvPr id="212" name="Text Box 54"/>
            <p:cNvSpPr txBox="1">
              <a:spLocks noChangeArrowheads="1"/>
            </p:cNvSpPr>
            <p:nvPr/>
          </p:nvSpPr>
          <p:spPr bwMode="auto">
            <a:xfrm>
              <a:off x="11579011" y="13211471"/>
              <a:ext cx="3784481" cy="5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8 mm/0.16 mm=</a:t>
              </a:r>
              <a:r>
                <a:rPr lang="en-US" sz="2400">
                  <a:solidFill>
                    <a:srgbClr val="FFFF00"/>
                  </a:solidFill>
                  <a:latin typeface="Calibri"/>
                  <a:cs typeface="Calibri"/>
                </a:rPr>
                <a:t>50.</a:t>
              </a:r>
              <a:endParaRPr lang="en-US" sz="2400" baseline="30000">
                <a:solidFill>
                  <a:srgbClr val="FFFF00"/>
                </a:solidFill>
                <a:latin typeface="Calibri"/>
                <a:cs typeface="Calibri"/>
              </a:endParaRPr>
            </a:p>
          </p:txBody>
        </p:sp>
        <p:sp>
          <p:nvSpPr>
            <p:cNvPr id="213" name="Text Box 55"/>
            <p:cNvSpPr txBox="1">
              <a:spLocks noChangeArrowheads="1"/>
            </p:cNvSpPr>
            <p:nvPr/>
          </p:nvSpPr>
          <p:spPr bwMode="auto">
            <a:xfrm>
              <a:off x="16502092" y="8289179"/>
              <a:ext cx="297569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/>
              <a:r>
                <a:rPr lang="en-US" sz="2400">
                  <a:solidFill>
                    <a:srgbClr val="FFFF00"/>
                  </a:solidFill>
                  <a:latin typeface="Calibri"/>
                  <a:cs typeface="Calibri"/>
                </a:rPr>
                <a:t>Boosted frame </a:t>
              </a:r>
              <a:r>
                <a:rPr lang="en-US" sz="2400">
                  <a:solidFill>
                    <a:srgbClr val="FFFF00"/>
                  </a:solidFill>
                  <a:latin typeface="Calibri"/>
                  <a:cs typeface="Calibri"/>
                  <a:sym typeface="Symbol" charset="0"/>
                </a:rPr>
                <a:t></a:t>
              </a:r>
              <a:r>
                <a:rPr lang="en-US" sz="2400">
                  <a:solidFill>
                    <a:srgbClr val="FFFF00"/>
                  </a:solidFill>
                  <a:latin typeface="Calibri"/>
                  <a:cs typeface="Calibri"/>
                </a:rPr>
                <a:t> = 100</a:t>
              </a:r>
            </a:p>
          </p:txBody>
        </p:sp>
        <p:grpSp>
          <p:nvGrpSpPr>
            <p:cNvPr id="214" name="Group 213"/>
            <p:cNvGrpSpPr/>
            <p:nvPr/>
          </p:nvGrpSpPr>
          <p:grpSpPr>
            <a:xfrm>
              <a:off x="11570493" y="8289179"/>
              <a:ext cx="3239441" cy="2754911"/>
              <a:chOff x="5681665" y="1383275"/>
              <a:chExt cx="2783682" cy="2471716"/>
            </a:xfrm>
          </p:grpSpPr>
          <p:pic>
            <p:nvPicPr>
              <p:cNvPr id="217" name="Picture 60"/>
              <p:cNvPicPr>
                <a:picLocks noChangeAspect="1" noChangeArrowheads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681665" y="1561868"/>
                <a:ext cx="2407445" cy="21597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8" name="Picture 61" descr="Lorentz"/>
              <p:cNvPicPr>
                <a:picLocks noChangeAspect="1"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26947" y="1383275"/>
                <a:ext cx="928688" cy="13549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9" name="Rectangle 62"/>
              <p:cNvSpPr>
                <a:spLocks noChangeArrowheads="1"/>
              </p:cNvSpPr>
              <p:nvPr/>
            </p:nvSpPr>
            <p:spPr bwMode="auto">
              <a:xfrm>
                <a:off x="5764554" y="3523625"/>
                <a:ext cx="1439479" cy="331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solidFill>
                      <a:schemeClr val="bg1"/>
                    </a:solidFill>
                    <a:latin typeface="Calibri"/>
                    <a:cs typeface="Calibri"/>
                  </a:rPr>
                  <a:t>Hendrik Lorentz</a:t>
                </a:r>
              </a:p>
            </p:txBody>
          </p:sp>
          <p:sp>
            <p:nvSpPr>
              <p:cNvPr id="220" name="AutoShape 63"/>
              <p:cNvSpPr>
                <a:spLocks noChangeArrowheads="1"/>
              </p:cNvSpPr>
              <p:nvPr/>
            </p:nvSpPr>
            <p:spPr bwMode="auto">
              <a:xfrm>
                <a:off x="7796215" y="1478525"/>
                <a:ext cx="202407" cy="250031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1" name="AutoShape 64"/>
              <p:cNvSpPr>
                <a:spLocks noChangeArrowheads="1"/>
              </p:cNvSpPr>
              <p:nvPr/>
            </p:nvSpPr>
            <p:spPr bwMode="auto">
              <a:xfrm>
                <a:off x="8148640" y="1440425"/>
                <a:ext cx="200025" cy="250031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2" name="AutoShape 65"/>
              <p:cNvSpPr>
                <a:spLocks noChangeArrowheads="1"/>
              </p:cNvSpPr>
              <p:nvPr/>
            </p:nvSpPr>
            <p:spPr bwMode="auto">
              <a:xfrm>
                <a:off x="8265322" y="1797613"/>
                <a:ext cx="200025" cy="252413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3" name="AutoShape 66"/>
              <p:cNvSpPr>
                <a:spLocks noChangeArrowheads="1"/>
              </p:cNvSpPr>
              <p:nvPr/>
            </p:nvSpPr>
            <p:spPr bwMode="auto">
              <a:xfrm>
                <a:off x="8012910" y="1609493"/>
                <a:ext cx="200025" cy="252413"/>
              </a:xfrm>
              <a:prstGeom prst="star4">
                <a:avLst>
                  <a:gd name="adj" fmla="val 12500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215" name="Line 14"/>
            <p:cNvSpPr>
              <a:spLocks noChangeShapeType="1"/>
            </p:cNvSpPr>
            <p:nvPr/>
          </p:nvSpPr>
          <p:spPr bwMode="auto">
            <a:xfrm flipV="1">
              <a:off x="15971855" y="9692862"/>
              <a:ext cx="3094167" cy="341140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 type="arrow" w="med" len="med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216" name="Text Box 15"/>
            <p:cNvSpPr txBox="1">
              <a:spLocks noChangeArrowheads="1"/>
            </p:cNvSpPr>
            <p:nvPr/>
          </p:nvSpPr>
          <p:spPr bwMode="auto">
            <a:xfrm>
              <a:off x="17362807" y="11277244"/>
              <a:ext cx="1756145" cy="592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400">
                  <a:solidFill>
                    <a:srgbClr val="FFFFFF"/>
                  </a:solidFill>
                  <a:latin typeface="Calibri"/>
                  <a:cs typeface="Calibri"/>
                </a:rPr>
                <a:t>L’=8 mm</a:t>
              </a:r>
            </a:p>
          </p:txBody>
        </p:sp>
      </p:grpSp>
      <p:sp>
        <p:nvSpPr>
          <p:cNvPr id="176" name="Rectangle 175"/>
          <p:cNvSpPr/>
          <p:nvPr/>
        </p:nvSpPr>
        <p:spPr>
          <a:xfrm>
            <a:off x="314768" y="8226941"/>
            <a:ext cx="7923627" cy="8662868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690" tIns="39845" rIns="79690" bIns="39845" rtlCol="0" anchor="ctr"/>
          <a:lstStyle/>
          <a:p>
            <a:pPr algn="ctr"/>
            <a:endParaRPr lang="en-US"/>
          </a:p>
        </p:txBody>
      </p:sp>
      <p:sp>
        <p:nvSpPr>
          <p:cNvPr id="224" name="TextBox 223"/>
          <p:cNvSpPr txBox="1"/>
          <p:nvPr/>
        </p:nvSpPr>
        <p:spPr>
          <a:xfrm>
            <a:off x="8699265" y="2639294"/>
            <a:ext cx="5725118" cy="820269"/>
          </a:xfrm>
          <a:prstGeom prst="rect">
            <a:avLst/>
          </a:prstGeom>
          <a:solidFill>
            <a:schemeClr val="bg2"/>
          </a:solidFill>
        </p:spPr>
        <p:txBody>
          <a:bodyPr wrap="square" lIns="79690" tIns="39845" rIns="79690" bIns="39845" rtlCol="0">
            <a:spAutoFit/>
          </a:bodyPr>
          <a:lstStyle/>
          <a:p>
            <a:pPr algn="just"/>
            <a:r>
              <a:rPr lang="en-US" sz="2400">
                <a:solidFill>
                  <a:schemeClr val="tx2"/>
                </a:solidFill>
              </a:rPr>
              <a:t>A strong </a:t>
            </a:r>
            <a:r>
              <a:rPr lang="en-US" sz="2400">
                <a:solidFill>
                  <a:srgbClr val="008000"/>
                </a:solidFill>
              </a:rPr>
              <a:t>instability</a:t>
            </a:r>
            <a:r>
              <a:rPr lang="en-US" sz="2400">
                <a:solidFill>
                  <a:schemeClr val="tx2"/>
                </a:solidFill>
              </a:rPr>
              <a:t> has been observed in boosted frame PIC simulations for large </a:t>
            </a:r>
            <a:r>
              <a:rPr lang="en-US" sz="2400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 sz="2400">
                <a:solidFill>
                  <a:schemeClr val="tx2"/>
                </a:solidFill>
              </a:rPr>
              <a:t>.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699265" y="7835972"/>
            <a:ext cx="5725117" cy="2433044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3" name="Group 182"/>
          <p:cNvGrpSpPr/>
          <p:nvPr/>
        </p:nvGrpSpPr>
        <p:grpSpPr>
          <a:xfrm>
            <a:off x="9397319" y="8056414"/>
            <a:ext cx="4422238" cy="1714367"/>
            <a:chOff x="28263100" y="16033559"/>
            <a:chExt cx="4422238" cy="1714367"/>
          </a:xfrm>
        </p:grpSpPr>
        <p:sp>
          <p:nvSpPr>
            <p:cNvPr id="184" name="Rectangle 6"/>
            <p:cNvSpPr>
              <a:spLocks noChangeArrowheads="1"/>
            </p:cNvSpPr>
            <p:nvPr/>
          </p:nvSpPr>
          <p:spPr bwMode="auto">
            <a:xfrm>
              <a:off x="28263100" y="16266388"/>
              <a:ext cx="4422238" cy="147201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scene3d>
              <a:camera prst="legacyPerspectiveTop"/>
              <a:lightRig rig="legacyFlat3" dir="t"/>
            </a:scene3d>
            <a:sp3d extrusionH="1801800" prstMaterial="legacyWireframe">
              <a:bevelT w="13500" h="13500" prst="angle"/>
              <a:bevelB w="13500" h="13500" prst="angle"/>
              <a:extrusionClr>
                <a:schemeClr val="tx1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185" name="Freeform 7"/>
            <p:cNvSpPr>
              <a:spLocks/>
            </p:cNvSpPr>
            <p:nvPr/>
          </p:nvSpPr>
          <p:spPr bwMode="auto">
            <a:xfrm>
              <a:off x="29877625" y="16033559"/>
              <a:ext cx="251818" cy="1714367"/>
            </a:xfrm>
            <a:custGeom>
              <a:avLst/>
              <a:gdLst>
                <a:gd name="T0" fmla="*/ 0 w 90"/>
                <a:gd name="T1" fmla="*/ 128 h 657"/>
                <a:gd name="T2" fmla="*/ 90 w 90"/>
                <a:gd name="T3" fmla="*/ 0 h 657"/>
                <a:gd name="T4" fmla="*/ 90 w 90"/>
                <a:gd name="T5" fmla="*/ 439 h 657"/>
                <a:gd name="T6" fmla="*/ 1 w 90"/>
                <a:gd name="T7" fmla="*/ 657 h 657"/>
                <a:gd name="T8" fmla="*/ 0 w 90"/>
                <a:gd name="T9" fmla="*/ 128 h 657"/>
                <a:gd name="connsiteX0" fmla="*/ 0 w 10499"/>
                <a:gd name="connsiteY0" fmla="*/ 2413 h 10000"/>
                <a:gd name="connsiteX1" fmla="*/ 10499 w 10499"/>
                <a:gd name="connsiteY1" fmla="*/ 0 h 10000"/>
                <a:gd name="connsiteX2" fmla="*/ 10499 w 10499"/>
                <a:gd name="connsiteY2" fmla="*/ 6682 h 10000"/>
                <a:gd name="connsiteX3" fmla="*/ 610 w 10499"/>
                <a:gd name="connsiteY3" fmla="*/ 10000 h 10000"/>
                <a:gd name="connsiteX4" fmla="*/ 0 w 10499"/>
                <a:gd name="connsiteY4" fmla="*/ 2413 h 10000"/>
                <a:gd name="connsiteX0" fmla="*/ 0 w 10998"/>
                <a:gd name="connsiteY0" fmla="*/ 2413 h 10000"/>
                <a:gd name="connsiteX1" fmla="*/ 10499 w 10998"/>
                <a:gd name="connsiteY1" fmla="*/ 0 h 10000"/>
                <a:gd name="connsiteX2" fmla="*/ 10998 w 10998"/>
                <a:gd name="connsiteY2" fmla="*/ 6449 h 10000"/>
                <a:gd name="connsiteX3" fmla="*/ 610 w 10998"/>
                <a:gd name="connsiteY3" fmla="*/ 10000 h 10000"/>
                <a:gd name="connsiteX4" fmla="*/ 0 w 10998"/>
                <a:gd name="connsiteY4" fmla="*/ 2413 h 10000"/>
                <a:gd name="connsiteX0" fmla="*/ 0 w 10998"/>
                <a:gd name="connsiteY0" fmla="*/ 2413 h 10000"/>
                <a:gd name="connsiteX1" fmla="*/ 10499 w 10998"/>
                <a:gd name="connsiteY1" fmla="*/ 0 h 10000"/>
                <a:gd name="connsiteX2" fmla="*/ 10998 w 10998"/>
                <a:gd name="connsiteY2" fmla="*/ 7577 h 10000"/>
                <a:gd name="connsiteX3" fmla="*/ 610 w 10998"/>
                <a:gd name="connsiteY3" fmla="*/ 10000 h 10000"/>
                <a:gd name="connsiteX4" fmla="*/ 0 w 10998"/>
                <a:gd name="connsiteY4" fmla="*/ 2413 h 10000"/>
                <a:gd name="connsiteX0" fmla="*/ 0 w 10998"/>
                <a:gd name="connsiteY0" fmla="*/ 2413 h 10000"/>
                <a:gd name="connsiteX1" fmla="*/ 10499 w 10998"/>
                <a:gd name="connsiteY1" fmla="*/ 0 h 10000"/>
                <a:gd name="connsiteX2" fmla="*/ 10998 w 10998"/>
                <a:gd name="connsiteY2" fmla="*/ 7577 h 10000"/>
                <a:gd name="connsiteX3" fmla="*/ 610 w 10998"/>
                <a:gd name="connsiteY3" fmla="*/ 10000 h 10000"/>
                <a:gd name="connsiteX4" fmla="*/ 0 w 10998"/>
                <a:gd name="connsiteY4" fmla="*/ 2413 h 10000"/>
                <a:gd name="connsiteX0" fmla="*/ 0 w 10998"/>
                <a:gd name="connsiteY0" fmla="*/ 1198 h 8785"/>
                <a:gd name="connsiteX1" fmla="*/ 10150 w 10998"/>
                <a:gd name="connsiteY1" fmla="*/ 0 h 8785"/>
                <a:gd name="connsiteX2" fmla="*/ 10998 w 10998"/>
                <a:gd name="connsiteY2" fmla="*/ 6362 h 8785"/>
                <a:gd name="connsiteX3" fmla="*/ 610 w 10998"/>
                <a:gd name="connsiteY3" fmla="*/ 8785 h 8785"/>
                <a:gd name="connsiteX4" fmla="*/ 0 w 10998"/>
                <a:gd name="connsiteY4" fmla="*/ 1198 h 8785"/>
                <a:gd name="connsiteX0" fmla="*/ 0 w 10000"/>
                <a:gd name="connsiteY0" fmla="*/ 1364 h 10000"/>
                <a:gd name="connsiteX1" fmla="*/ 9229 w 10000"/>
                <a:gd name="connsiteY1" fmla="*/ 0 h 10000"/>
                <a:gd name="connsiteX2" fmla="*/ 10000 w 10000"/>
                <a:gd name="connsiteY2" fmla="*/ 7242 h 10000"/>
                <a:gd name="connsiteX3" fmla="*/ 555 w 10000"/>
                <a:gd name="connsiteY3" fmla="*/ 10000 h 10000"/>
                <a:gd name="connsiteX4" fmla="*/ 0 w 10000"/>
                <a:gd name="connsiteY4" fmla="*/ 1364 h 10000"/>
                <a:gd name="connsiteX0" fmla="*/ 0 w 9682"/>
                <a:gd name="connsiteY0" fmla="*/ 1413 h 10000"/>
                <a:gd name="connsiteX1" fmla="*/ 8911 w 9682"/>
                <a:gd name="connsiteY1" fmla="*/ 0 h 10000"/>
                <a:gd name="connsiteX2" fmla="*/ 9682 w 9682"/>
                <a:gd name="connsiteY2" fmla="*/ 7242 h 10000"/>
                <a:gd name="connsiteX3" fmla="*/ 237 w 9682"/>
                <a:gd name="connsiteY3" fmla="*/ 10000 h 10000"/>
                <a:gd name="connsiteX4" fmla="*/ 0 w 9682"/>
                <a:gd name="connsiteY4" fmla="*/ 1413 h 10000"/>
                <a:gd name="connsiteX0" fmla="*/ 83 w 9755"/>
                <a:gd name="connsiteY0" fmla="*/ 1413 h 10000"/>
                <a:gd name="connsiteX1" fmla="*/ 8959 w 9755"/>
                <a:gd name="connsiteY1" fmla="*/ 0 h 10000"/>
                <a:gd name="connsiteX2" fmla="*/ 9755 w 9755"/>
                <a:gd name="connsiteY2" fmla="*/ 7242 h 10000"/>
                <a:gd name="connsiteX3" fmla="*/ 0 w 9755"/>
                <a:gd name="connsiteY3" fmla="*/ 10000 h 10000"/>
                <a:gd name="connsiteX4" fmla="*/ 83 w 9755"/>
                <a:gd name="connsiteY4" fmla="*/ 1413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55" h="10000">
                  <a:moveTo>
                    <a:pt x="83" y="1413"/>
                  </a:moveTo>
                  <a:lnTo>
                    <a:pt x="8959" y="0"/>
                  </a:lnTo>
                  <a:cubicBezTo>
                    <a:pt x="9115" y="2447"/>
                    <a:pt x="9599" y="4795"/>
                    <a:pt x="9755" y="7242"/>
                  </a:cubicBezTo>
                  <a:cubicBezTo>
                    <a:pt x="8142" y="7850"/>
                    <a:pt x="3251" y="8652"/>
                    <a:pt x="0" y="10000"/>
                  </a:cubicBezTo>
                  <a:cubicBezTo>
                    <a:pt x="28" y="7138"/>
                    <a:pt x="55" y="4275"/>
                    <a:pt x="83" y="1413"/>
                  </a:cubicBezTo>
                  <a:close/>
                </a:path>
              </a:pathLst>
            </a:custGeom>
            <a:solidFill>
              <a:schemeClr val="accent1">
                <a:alpha val="19000"/>
              </a:scheme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6" name="Group 8"/>
            <p:cNvGrpSpPr>
              <a:grpSpLocks/>
            </p:cNvGrpSpPr>
            <p:nvPr/>
          </p:nvGrpSpPr>
          <p:grpSpPr bwMode="auto">
            <a:xfrm>
              <a:off x="29169884" y="16210311"/>
              <a:ext cx="1954506" cy="1177612"/>
              <a:chOff x="669" y="1992"/>
              <a:chExt cx="735" cy="420"/>
            </a:xfrm>
          </p:grpSpPr>
          <p:sp>
            <p:nvSpPr>
              <p:cNvPr id="194" name="Line 9"/>
              <p:cNvSpPr>
                <a:spLocks noChangeShapeType="1"/>
              </p:cNvSpPr>
              <p:nvPr/>
            </p:nvSpPr>
            <p:spPr bwMode="auto">
              <a:xfrm flipH="1">
                <a:off x="669" y="2202"/>
                <a:ext cx="29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5" name="Oval 10"/>
              <p:cNvSpPr>
                <a:spLocks noChangeArrowheads="1"/>
              </p:cNvSpPr>
              <p:nvPr/>
            </p:nvSpPr>
            <p:spPr bwMode="auto">
              <a:xfrm>
                <a:off x="964" y="1992"/>
                <a:ext cx="56" cy="420"/>
              </a:xfrm>
              <a:prstGeom prst="ellipse">
                <a:avLst/>
              </a:prstGeom>
              <a:gradFill rotWithShape="0">
                <a:gsLst>
                  <a:gs pos="0">
                    <a:srgbClr val="00279F">
                      <a:alpha val="53999"/>
                    </a:srgb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6" name="Oval 11"/>
              <p:cNvSpPr>
                <a:spLocks noChangeArrowheads="1"/>
              </p:cNvSpPr>
              <p:nvPr/>
            </p:nvSpPr>
            <p:spPr bwMode="auto">
              <a:xfrm>
                <a:off x="1052" y="2008"/>
                <a:ext cx="60" cy="388"/>
              </a:xfrm>
              <a:prstGeom prst="ellipse">
                <a:avLst/>
              </a:prstGeom>
              <a:gradFill rotWithShape="0">
                <a:gsLst>
                  <a:gs pos="0">
                    <a:srgbClr val="00279F">
                      <a:alpha val="53999"/>
                    </a:srgb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7" name="Oval 12"/>
              <p:cNvSpPr>
                <a:spLocks noChangeArrowheads="1"/>
              </p:cNvSpPr>
              <p:nvPr/>
            </p:nvSpPr>
            <p:spPr bwMode="auto">
              <a:xfrm>
                <a:off x="1156" y="2032"/>
                <a:ext cx="56" cy="340"/>
              </a:xfrm>
              <a:prstGeom prst="ellipse">
                <a:avLst/>
              </a:prstGeom>
              <a:gradFill rotWithShape="0">
                <a:gsLst>
                  <a:gs pos="0">
                    <a:srgbClr val="00279F">
                      <a:alpha val="53999"/>
                    </a:srgb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8" name="Oval 13"/>
              <p:cNvSpPr>
                <a:spLocks noChangeArrowheads="1"/>
              </p:cNvSpPr>
              <p:nvPr/>
            </p:nvSpPr>
            <p:spPr bwMode="auto">
              <a:xfrm>
                <a:off x="1256" y="2060"/>
                <a:ext cx="52" cy="284"/>
              </a:xfrm>
              <a:prstGeom prst="ellipse">
                <a:avLst/>
              </a:prstGeom>
              <a:gradFill rotWithShape="0">
                <a:gsLst>
                  <a:gs pos="0">
                    <a:srgbClr val="00279F">
                      <a:alpha val="53999"/>
                    </a:srgb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9" name="Oval 14"/>
              <p:cNvSpPr>
                <a:spLocks noChangeArrowheads="1"/>
              </p:cNvSpPr>
              <p:nvPr/>
            </p:nvSpPr>
            <p:spPr bwMode="auto">
              <a:xfrm>
                <a:off x="1352" y="2094"/>
                <a:ext cx="52" cy="216"/>
              </a:xfrm>
              <a:prstGeom prst="ellipse">
                <a:avLst/>
              </a:prstGeom>
              <a:gradFill rotWithShape="0">
                <a:gsLst>
                  <a:gs pos="0">
                    <a:srgbClr val="00279F">
                      <a:alpha val="53999"/>
                    </a:srgbClr>
                  </a:gs>
                  <a:gs pos="100000">
                    <a:schemeClr val="accent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87" name="Group 15"/>
            <p:cNvGrpSpPr>
              <a:grpSpLocks/>
            </p:cNvGrpSpPr>
            <p:nvPr/>
          </p:nvGrpSpPr>
          <p:grpSpPr bwMode="auto">
            <a:xfrm>
              <a:off x="30081988" y="16243958"/>
              <a:ext cx="1170044" cy="1099104"/>
              <a:chOff x="1204" y="3016"/>
              <a:chExt cx="440" cy="420"/>
            </a:xfrm>
          </p:grpSpPr>
          <p:sp>
            <p:nvSpPr>
              <p:cNvPr id="189" name="Oval 16"/>
              <p:cNvSpPr>
                <a:spLocks noChangeArrowheads="1"/>
              </p:cNvSpPr>
              <p:nvPr/>
            </p:nvSpPr>
            <p:spPr bwMode="auto">
              <a:xfrm>
                <a:off x="1204" y="3016"/>
                <a:ext cx="56" cy="420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53999"/>
                    </a:schemeClr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0" name="Oval 17"/>
              <p:cNvSpPr>
                <a:spLocks noChangeArrowheads="1"/>
              </p:cNvSpPr>
              <p:nvPr/>
            </p:nvSpPr>
            <p:spPr bwMode="auto">
              <a:xfrm>
                <a:off x="1292" y="3032"/>
                <a:ext cx="60" cy="388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53999"/>
                    </a:schemeClr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1" name="Oval 18"/>
              <p:cNvSpPr>
                <a:spLocks noChangeArrowheads="1"/>
              </p:cNvSpPr>
              <p:nvPr/>
            </p:nvSpPr>
            <p:spPr bwMode="auto">
              <a:xfrm>
                <a:off x="1396" y="3056"/>
                <a:ext cx="56" cy="340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53999"/>
                    </a:schemeClr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2" name="Oval 19"/>
              <p:cNvSpPr>
                <a:spLocks noChangeArrowheads="1"/>
              </p:cNvSpPr>
              <p:nvPr/>
            </p:nvSpPr>
            <p:spPr bwMode="auto">
              <a:xfrm>
                <a:off x="1496" y="3084"/>
                <a:ext cx="52" cy="284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53999"/>
                    </a:schemeClr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3" name="Oval 20"/>
              <p:cNvSpPr>
                <a:spLocks noChangeArrowheads="1"/>
              </p:cNvSpPr>
              <p:nvPr/>
            </p:nvSpPr>
            <p:spPr bwMode="auto">
              <a:xfrm>
                <a:off x="1592" y="3118"/>
                <a:ext cx="52" cy="216"/>
              </a:xfrm>
              <a:prstGeom prst="ellipse">
                <a:avLst/>
              </a:prstGeom>
              <a:gradFill rotWithShape="0">
                <a:gsLst>
                  <a:gs pos="0">
                    <a:schemeClr val="hlink">
                      <a:alpha val="53999"/>
                    </a:schemeClr>
                  </a:gs>
                  <a:gs pos="100000">
                    <a:srgbClr val="800000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88" name="Line 21"/>
            <p:cNvSpPr>
              <a:spLocks noChangeShapeType="1"/>
            </p:cNvSpPr>
            <p:nvPr/>
          </p:nvSpPr>
          <p:spPr bwMode="auto">
            <a:xfrm>
              <a:off x="31188212" y="16793510"/>
              <a:ext cx="5637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5" name="Group 224"/>
          <p:cNvGrpSpPr/>
          <p:nvPr/>
        </p:nvGrpSpPr>
        <p:grpSpPr>
          <a:xfrm>
            <a:off x="21953863" y="3255498"/>
            <a:ext cx="11155464" cy="7136940"/>
            <a:chOff x="9530597" y="6506094"/>
            <a:chExt cx="9578825" cy="6036598"/>
          </a:xfrm>
        </p:grpSpPr>
        <p:sp>
          <p:nvSpPr>
            <p:cNvPr id="226" name="Rectangle 225"/>
            <p:cNvSpPr/>
            <p:nvPr/>
          </p:nvSpPr>
          <p:spPr>
            <a:xfrm>
              <a:off x="9578654" y="6652661"/>
              <a:ext cx="9530768" cy="58900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7" name="Picture 226" descr="PoP_Vay_2011_7e.pdf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03836" y="10380370"/>
              <a:ext cx="2477137" cy="1415507"/>
            </a:xfrm>
            <a:prstGeom prst="rect">
              <a:avLst/>
            </a:prstGeom>
          </p:spPr>
        </p:pic>
        <p:pic>
          <p:nvPicPr>
            <p:cNvPr id="228" name="Picture 227" descr="PoP_Vay_2011_7c.pdf"/>
            <p:cNvPicPr>
              <a:picLocks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21026" y="9292826"/>
              <a:ext cx="4470908" cy="3186176"/>
            </a:xfrm>
            <a:prstGeom prst="rect">
              <a:avLst/>
            </a:prstGeom>
          </p:spPr>
        </p:pic>
        <p:pic>
          <p:nvPicPr>
            <p:cNvPr id="229" name="Picture 228" descr="PoP_Vay_2011_7a.pdf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0037" y="9272503"/>
              <a:ext cx="4721860" cy="3220085"/>
            </a:xfrm>
            <a:prstGeom prst="rect">
              <a:avLst/>
            </a:prstGeom>
          </p:spPr>
        </p:pic>
        <p:pic>
          <p:nvPicPr>
            <p:cNvPr id="230" name="Picture 229" descr="PoP_Vay_2011_6e.pdf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40564" y="6751848"/>
              <a:ext cx="4508500" cy="2501900"/>
            </a:xfrm>
            <a:prstGeom prst="rect">
              <a:avLst/>
            </a:prstGeom>
          </p:spPr>
        </p:pic>
        <p:pic>
          <p:nvPicPr>
            <p:cNvPr id="231" name="Picture 230" descr="PoP_Vay_2011_6a.pdf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0126" y="6751848"/>
              <a:ext cx="4686300" cy="2514600"/>
            </a:xfrm>
            <a:prstGeom prst="rect">
              <a:avLst/>
            </a:prstGeom>
          </p:spPr>
        </p:pic>
        <p:sp>
          <p:nvSpPr>
            <p:cNvPr id="232" name="TextBox 231"/>
            <p:cNvSpPr txBox="1"/>
            <p:nvPr/>
          </p:nvSpPr>
          <p:spPr>
            <a:xfrm>
              <a:off x="9530597" y="6506094"/>
              <a:ext cx="723785" cy="653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/>
                <a:t>2D</a:t>
              </a:r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21918932" y="3255498"/>
            <a:ext cx="11200969" cy="7136940"/>
            <a:chOff x="151207" y="13138825"/>
            <a:chExt cx="9617899" cy="6036598"/>
          </a:xfrm>
        </p:grpSpPr>
        <p:sp>
          <p:nvSpPr>
            <p:cNvPr id="234" name="Rectangle 233"/>
            <p:cNvSpPr/>
            <p:nvPr/>
          </p:nvSpPr>
          <p:spPr>
            <a:xfrm>
              <a:off x="151207" y="13285392"/>
              <a:ext cx="9617899" cy="58900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5" name="Picture 234" descr="PoP_Vay_2011_6b.pdf"/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11" y="13384579"/>
              <a:ext cx="4699000" cy="25146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36" name="Picture 235" descr="PoP_Vay_2011_6f.pdf"/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811" y="13384579"/>
              <a:ext cx="4470400" cy="2501900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37" name="Picture 236" descr="PoP_Vay_2011_7b.pdf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811" y="15886479"/>
              <a:ext cx="4699000" cy="3199762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38" name="Picture 237" descr="PoP_Vay_2011_7d.pdf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8810" y="15899179"/>
              <a:ext cx="4470401" cy="3187062"/>
            </a:xfrm>
            <a:prstGeom prst="rect">
              <a:avLst/>
            </a:prstGeom>
            <a:solidFill>
              <a:srgbClr val="FFFFFF"/>
            </a:solidFill>
          </p:spPr>
        </p:pic>
        <p:pic>
          <p:nvPicPr>
            <p:cNvPr id="239" name="Picture 238" descr="PoP_Vay_2011_7f.pdf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739" y="17071719"/>
              <a:ext cx="2598381" cy="1415507"/>
            </a:xfrm>
            <a:prstGeom prst="rect">
              <a:avLst/>
            </a:prstGeom>
            <a:noFill/>
          </p:spPr>
        </p:pic>
        <p:sp>
          <p:nvSpPr>
            <p:cNvPr id="240" name="TextBox 239"/>
            <p:cNvSpPr txBox="1"/>
            <p:nvPr/>
          </p:nvSpPr>
          <p:spPr>
            <a:xfrm>
              <a:off x="190282" y="13138825"/>
              <a:ext cx="723785" cy="653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00"/>
                <a:t>3D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22982912" y="17435627"/>
            <a:ext cx="2946400" cy="1028700"/>
          </a:xfrm>
          <a:prstGeom prst="rect">
            <a:avLst/>
          </a:prstGeom>
        </p:spPr>
      </p:pic>
      <p:sp>
        <p:nvSpPr>
          <p:cNvPr id="242" name="TextBox 241"/>
          <p:cNvSpPr txBox="1"/>
          <p:nvPr/>
        </p:nvSpPr>
        <p:spPr>
          <a:xfrm>
            <a:off x="14495555" y="2639295"/>
            <a:ext cx="6949384" cy="1557796"/>
          </a:xfrm>
          <a:prstGeom prst="rect">
            <a:avLst/>
          </a:prstGeom>
          <a:solidFill>
            <a:schemeClr val="bg2"/>
          </a:solidFill>
        </p:spPr>
        <p:txBody>
          <a:bodyPr wrap="square" lIns="79690" tIns="39845" rIns="79690" bIns="39845" rtlCol="0">
            <a:spAutoFit/>
          </a:bodyPr>
          <a:lstStyle/>
          <a:p>
            <a:pPr algn="just"/>
            <a:r>
              <a:rPr lang="en-US" sz="2400">
                <a:solidFill>
                  <a:schemeClr val="tx2"/>
                </a:solidFill>
              </a:rPr>
              <a:t>Novel numerical techiques (tunable elecromagnetic solver, “strided” digital filter), and a time step at which the instability growth is greatly reduced, enable efficient mitigation of the instability.</a:t>
            </a:r>
          </a:p>
        </p:txBody>
      </p:sp>
      <p:pic>
        <p:nvPicPr>
          <p:cNvPr id="244" name="Picture 2" descr="viewinsta"/>
          <p:cNvPicPr>
            <a:picLocks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677" y="3442537"/>
            <a:ext cx="5698708" cy="2000295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" name="AutoShape 5"/>
          <p:cNvSpPr>
            <a:spLocks noChangeArrowheads="1"/>
          </p:cNvSpPr>
          <p:nvPr/>
        </p:nvSpPr>
        <p:spPr bwMode="auto">
          <a:xfrm rot="21594983">
            <a:off x="13770641" y="4256617"/>
            <a:ext cx="653586" cy="215006"/>
          </a:xfrm>
          <a:prstGeom prst="rightArrow">
            <a:avLst>
              <a:gd name="adj1" fmla="val 50000"/>
              <a:gd name="adj2" fmla="val 98781"/>
            </a:avLst>
          </a:prstGeom>
          <a:solidFill>
            <a:srgbClr val="FF0000">
              <a:alpha val="82001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46" name="Rectangle 8"/>
          <p:cNvSpPr>
            <a:spLocks noChangeArrowheads="1"/>
          </p:cNvSpPr>
          <p:nvPr/>
        </p:nvSpPr>
        <p:spPr bwMode="auto">
          <a:xfrm>
            <a:off x="8693126" y="4880704"/>
            <a:ext cx="6142418" cy="81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1E0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7" tIns="44450" rIns="90487" bIns="44450" anchor="ctr"/>
          <a:lstStyle/>
          <a:p>
            <a:pPr>
              <a:lnSpc>
                <a:spcPct val="85000"/>
              </a:lnSpc>
              <a:defRPr/>
            </a:pP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Warp 2-1/2D 10 </a:t>
            </a:r>
            <a:r>
              <a:rPr lang="en-US" sz="1800" dirty="0" err="1">
                <a:solidFill>
                  <a:schemeClr val="bg1"/>
                </a:solidFill>
                <a:latin typeface="Calibri"/>
                <a:cs typeface="Calibri"/>
              </a:rPr>
              <a:t>GeV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1800">
                <a:solidFill>
                  <a:schemeClr val="bg1"/>
                </a:solidFill>
                <a:latin typeface="Calibri"/>
                <a:cs typeface="Calibri"/>
              </a:rPr>
              <a:t>LPA (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n</a:t>
            </a:r>
            <a:r>
              <a:rPr lang="en-US" sz="1800" baseline="-25000" dirty="0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=10</a:t>
            </a:r>
            <a:r>
              <a:rPr lang="en-US" sz="1800" baseline="30000" dirty="0">
                <a:solidFill>
                  <a:schemeClr val="bg1"/>
                </a:solidFill>
                <a:latin typeface="Calibri"/>
                <a:cs typeface="Calibri"/>
              </a:rPr>
              <a:t>17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cc, 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  <a:sym typeface="Symbol" charset="0"/>
              </a:rPr>
              <a:t></a:t>
            </a:r>
            <a:r>
              <a:rPr lang="en-US" sz="1800" dirty="0">
                <a:solidFill>
                  <a:schemeClr val="bg1"/>
                </a:solidFill>
                <a:latin typeface="Calibri"/>
                <a:cs typeface="Calibri"/>
              </a:rPr>
              <a:t>=130) </a:t>
            </a:r>
          </a:p>
        </p:txBody>
      </p:sp>
      <p:sp>
        <p:nvSpPr>
          <p:cNvPr id="247" name="Text Box 11"/>
          <p:cNvSpPr txBox="1">
            <a:spLocks noChangeArrowheads="1"/>
          </p:cNvSpPr>
          <p:nvPr/>
        </p:nvSpPr>
        <p:spPr bwMode="auto">
          <a:xfrm>
            <a:off x="11866517" y="3442632"/>
            <a:ext cx="394339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rgbClr val="74D47B"/>
                </a:solidFill>
                <a:latin typeface="Calibri"/>
                <a:cs typeface="Calibri"/>
              </a:rPr>
              <a:t>Longitudinal electric field</a:t>
            </a:r>
          </a:p>
        </p:txBody>
      </p:sp>
      <p:sp>
        <p:nvSpPr>
          <p:cNvPr id="248" name="Text Box 13"/>
          <p:cNvSpPr txBox="1">
            <a:spLocks noChangeArrowheads="1"/>
          </p:cNvSpPr>
          <p:nvPr/>
        </p:nvSpPr>
        <p:spPr bwMode="auto">
          <a:xfrm>
            <a:off x="13724070" y="3815648"/>
            <a:ext cx="1048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>
                <a:solidFill>
                  <a:srgbClr val="FF0000"/>
                </a:solidFill>
                <a:latin typeface="Calibri"/>
                <a:cs typeface="Calibri"/>
              </a:rPr>
              <a:t>laser</a:t>
            </a:r>
          </a:p>
        </p:txBody>
      </p:sp>
      <p:sp>
        <p:nvSpPr>
          <p:cNvPr id="249" name="AutoShape 14"/>
          <p:cNvSpPr>
            <a:spLocks noChangeArrowheads="1"/>
          </p:cNvSpPr>
          <p:nvPr/>
        </p:nvSpPr>
        <p:spPr bwMode="auto">
          <a:xfrm rot="5017" flipH="1">
            <a:off x="13627268" y="5202497"/>
            <a:ext cx="653586" cy="215008"/>
          </a:xfrm>
          <a:prstGeom prst="rightArrow">
            <a:avLst>
              <a:gd name="adj1" fmla="val 50000"/>
              <a:gd name="adj2" fmla="val 98780"/>
            </a:avLst>
          </a:prstGeom>
          <a:solidFill>
            <a:schemeClr val="accent1">
              <a:alpha val="82001"/>
            </a:schemeClr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50" name="Text Box 15"/>
          <p:cNvSpPr txBox="1">
            <a:spLocks noChangeArrowheads="1"/>
          </p:cNvSpPr>
          <p:nvPr/>
        </p:nvSpPr>
        <p:spPr bwMode="auto">
          <a:xfrm>
            <a:off x="13422780" y="4879033"/>
            <a:ext cx="136915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>
                <a:solidFill>
                  <a:schemeClr val="accent1"/>
                </a:solidFill>
                <a:latin typeface="Calibri"/>
                <a:cs typeface="Calibri"/>
              </a:rPr>
              <a:t>plasma</a:t>
            </a:r>
          </a:p>
        </p:txBody>
      </p:sp>
      <p:cxnSp>
        <p:nvCxnSpPr>
          <p:cNvPr id="251" name="Straight Arrow Connector 250"/>
          <p:cNvCxnSpPr/>
          <p:nvPr/>
        </p:nvCxnSpPr>
        <p:spPr bwMode="auto">
          <a:xfrm flipH="1">
            <a:off x="10532200" y="3020874"/>
            <a:ext cx="135462" cy="743978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52" name="TextBox 251"/>
          <p:cNvSpPr txBox="1"/>
          <p:nvPr/>
        </p:nvSpPr>
        <p:spPr>
          <a:xfrm>
            <a:off x="8699265" y="5539512"/>
            <a:ext cx="5725117" cy="2296459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79690" tIns="39845" rIns="79690" bIns="39845" rtlCol="0">
            <a:spAutoFit/>
          </a:bodyPr>
          <a:lstStyle/>
          <a:p>
            <a:pPr algn="just"/>
            <a:r>
              <a:rPr lang="en-US" sz="2400">
                <a:solidFill>
                  <a:schemeClr val="tx2"/>
                </a:solidFill>
              </a:rPr>
              <a:t>In the boosted frame, the Rayleigh length of the laser is contracted by </a:t>
            </a:r>
            <a:r>
              <a:rPr lang="en-US" sz="2400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 sz="2400">
                <a:solidFill>
                  <a:schemeClr val="tx2"/>
                </a:solidFill>
              </a:rPr>
              <a:t>, while its transverse size increases as </a:t>
            </a:r>
            <a:r>
              <a:rPr lang="en-US" sz="2400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 sz="2400" baseline="30000">
                <a:solidFill>
                  <a:schemeClr val="tx2"/>
                </a:solidFill>
              </a:rPr>
              <a:t>2</a:t>
            </a:r>
            <a:r>
              <a:rPr lang="en-US" sz="2400">
                <a:solidFill>
                  <a:schemeClr val="tx2"/>
                </a:solidFill>
              </a:rPr>
              <a:t>, preventing the initialization of the entire laser at once. </a:t>
            </a:r>
          </a:p>
          <a:p>
            <a:pPr algn="just"/>
            <a:r>
              <a:rPr lang="en-US" sz="2400">
                <a:solidFill>
                  <a:schemeClr val="tx2"/>
                </a:solidFill>
              </a:rPr>
              <a:t>A novel method launching the laser from a moving planar antenna was developed.</a:t>
            </a:r>
          </a:p>
        </p:txBody>
      </p:sp>
      <p:sp>
        <p:nvSpPr>
          <p:cNvPr id="253" name="TextBox 252"/>
          <p:cNvSpPr txBox="1"/>
          <p:nvPr/>
        </p:nvSpPr>
        <p:spPr>
          <a:xfrm>
            <a:off x="21902912" y="2583199"/>
            <a:ext cx="11216989" cy="819132"/>
          </a:xfrm>
          <a:prstGeom prst="rect">
            <a:avLst/>
          </a:prstGeom>
          <a:solidFill>
            <a:schemeClr val="bg2"/>
          </a:solidFill>
        </p:spPr>
        <p:txBody>
          <a:bodyPr wrap="square" lIns="79690" tIns="39845" rIns="79690" bIns="39845" rtlCol="0">
            <a:spAutoFit/>
          </a:bodyPr>
          <a:lstStyle/>
          <a:p>
            <a:pPr algn="just"/>
            <a:r>
              <a:rPr lang="en-US" sz="2400">
                <a:solidFill>
                  <a:schemeClr val="tx2"/>
                </a:solidFill>
              </a:rPr>
              <a:t>The boosted frame method has been benchmarked carefully on a 0.1 GeV LPA stage. Agreement has been obtained at the % level between simulations at various </a:t>
            </a:r>
            <a:r>
              <a:rPr lang="en-US" sz="2400">
                <a:solidFill>
                  <a:schemeClr val="tx2"/>
                </a:solidFill>
                <a:latin typeface="Symbol" charset="2"/>
                <a:cs typeface="Symbol" charset="2"/>
              </a:rPr>
              <a:t>g</a:t>
            </a:r>
            <a:r>
              <a:rPr lang="en-US" sz="2400">
                <a:solidFill>
                  <a:schemeClr val="tx2"/>
                </a:solidFill>
              </a:rPr>
              <a:t>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8615439" y="10370150"/>
            <a:ext cx="12902065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0" name="Rectangle 4"/>
          <p:cNvSpPr>
            <a:spLocks noChangeArrowheads="1"/>
          </p:cNvSpPr>
          <p:nvPr/>
        </p:nvSpPr>
        <p:spPr bwMode="auto">
          <a:xfrm>
            <a:off x="21901999" y="10370148"/>
            <a:ext cx="11235417" cy="87266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78859" tIns="38738" rIns="78859" bIns="38738" anchor="ctr"/>
          <a:lstStyle/>
          <a:p>
            <a:pPr algn="ctr">
              <a:lnSpc>
                <a:spcPct val="60000"/>
              </a:lnSpc>
              <a:spcBef>
                <a:spcPts val="87"/>
              </a:spcBef>
              <a:tabLst>
                <a:tab pos="601826" algn="l"/>
              </a:tabLst>
              <a:defRPr/>
            </a:pPr>
            <a:r>
              <a:rPr lang="en-US" sz="2400" dirty="0">
                <a:solidFill>
                  <a:srgbClr val="1F497D"/>
                </a:solidFill>
              </a:rPr>
              <a:t>Boosted frame method enables modeling of fully depleted 10 GeV-1 TeV stages.</a:t>
            </a:r>
            <a:endParaRPr lang="en-US" sz="2400" dirty="0">
              <a:solidFill>
                <a:srgbClr val="1F497D"/>
              </a:solidFill>
              <a:cs typeface="Chalkboard"/>
            </a:endParaRPr>
          </a:p>
        </p:txBody>
      </p:sp>
      <p:sp>
        <p:nvSpPr>
          <p:cNvPr id="178" name="Rectangle 177"/>
          <p:cNvSpPr/>
          <p:nvPr/>
        </p:nvSpPr>
        <p:spPr>
          <a:xfrm>
            <a:off x="21907988" y="1813458"/>
            <a:ext cx="11229428" cy="15087669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690" tIns="39845" rIns="79690" bIns="39845" rtlCol="0" anchor="ctr"/>
          <a:lstStyle/>
          <a:p>
            <a:pPr algn="ctr"/>
            <a:endParaRPr lang="en-US"/>
          </a:p>
        </p:txBody>
      </p:sp>
      <p:cxnSp>
        <p:nvCxnSpPr>
          <p:cNvPr id="254" name="Straight Connector 253"/>
          <p:cNvCxnSpPr/>
          <p:nvPr/>
        </p:nvCxnSpPr>
        <p:spPr>
          <a:xfrm>
            <a:off x="21901999" y="10374510"/>
            <a:ext cx="11229428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" name="Rectangle 255"/>
          <p:cNvSpPr/>
          <p:nvPr/>
        </p:nvSpPr>
        <p:spPr>
          <a:xfrm>
            <a:off x="8707732" y="2639294"/>
            <a:ext cx="5725120" cy="2803538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690" tIns="39845" rIns="79690" bIns="39845" rtlCol="0" anchor="ctr"/>
          <a:lstStyle/>
          <a:p>
            <a:pPr algn="ctr"/>
            <a:endParaRPr lang="en-US"/>
          </a:p>
        </p:txBody>
      </p:sp>
      <p:sp>
        <p:nvSpPr>
          <p:cNvPr id="257" name="Rectangle 256"/>
          <p:cNvSpPr/>
          <p:nvPr/>
        </p:nvSpPr>
        <p:spPr>
          <a:xfrm>
            <a:off x="8707732" y="5528734"/>
            <a:ext cx="5725120" cy="4740282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690" tIns="39845" rIns="79690" bIns="39845" rtlCol="0" anchor="ctr"/>
          <a:lstStyle/>
          <a:p>
            <a:pPr algn="ctr"/>
            <a:endParaRPr lang="en-US"/>
          </a:p>
        </p:txBody>
      </p:sp>
      <p:sp>
        <p:nvSpPr>
          <p:cNvPr id="258" name="Rectangle 257"/>
          <p:cNvSpPr/>
          <p:nvPr/>
        </p:nvSpPr>
        <p:spPr>
          <a:xfrm>
            <a:off x="14495555" y="2639294"/>
            <a:ext cx="6949384" cy="7629720"/>
          </a:xfrm>
          <a:prstGeom prst="rect">
            <a:avLst/>
          </a:prstGeom>
          <a:noFill/>
          <a:ln w="38100" cmpd="sng">
            <a:solidFill>
              <a:srgbClr val="FFFF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9690" tIns="39845" rIns="79690" bIns="39845" rtlCol="0" anchor="ctr"/>
          <a:lstStyle/>
          <a:p>
            <a:pPr algn="ctr"/>
            <a:endParaRPr lang="en-US"/>
          </a:p>
        </p:txBody>
      </p:sp>
      <p:sp>
        <p:nvSpPr>
          <p:cNvPr id="259" name="Text Box 6"/>
          <p:cNvSpPr txBox="1">
            <a:spLocks noChangeArrowheads="1"/>
          </p:cNvSpPr>
          <p:nvPr/>
        </p:nvSpPr>
        <p:spPr bwMode="auto">
          <a:xfrm>
            <a:off x="8725677" y="9868904"/>
            <a:ext cx="3947715" cy="40011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J.-L. Vay, et al,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PoP </a:t>
            </a:r>
            <a:r>
              <a:rPr lang="en-US" sz="2000" b="1" dirty="0">
                <a:solidFill>
                  <a:srgbClr val="008000"/>
                </a:solidFill>
                <a:latin typeface="Calibri"/>
                <a:cs typeface="Calibri"/>
              </a:rPr>
              <a:t>18</a:t>
            </a: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 123103 (2011)</a:t>
            </a:r>
          </a:p>
        </p:txBody>
      </p:sp>
      <p:cxnSp>
        <p:nvCxnSpPr>
          <p:cNvPr id="260" name="Straight Connector 259"/>
          <p:cNvCxnSpPr/>
          <p:nvPr/>
        </p:nvCxnSpPr>
        <p:spPr>
          <a:xfrm>
            <a:off x="21903255" y="16555175"/>
            <a:ext cx="11229428" cy="0"/>
          </a:xfrm>
          <a:prstGeom prst="line">
            <a:avLst/>
          </a:prstGeom>
          <a:ln w="38100" cmpd="sng">
            <a:solidFill>
              <a:schemeClr val="bg1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9" name="Picture 48" descr="PoP_Vay_2011_1b.pdf"/>
          <p:cNvPicPr>
            <a:picLocks noChangeAspect="1"/>
          </p:cNvPicPr>
          <p:nvPr/>
        </p:nvPicPr>
        <p:blipFill>
          <a:blip r:embed="rId5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3901" y="11327378"/>
            <a:ext cx="7108673" cy="261870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241" name="Picture 240" descr="IPAC12header4.gif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9953" y="17203283"/>
            <a:ext cx="7510429" cy="146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8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0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84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42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101"/>
                </p:tgtEl>
              </p:cMediaNode>
            </p:video>
            <p:video>
              <p:cMediaNode vol="80000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10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778</TotalTime>
  <Words>612</Words>
  <Application>Microsoft Macintosh PowerPoint</Application>
  <PresentationFormat>Custom</PresentationFormat>
  <Paragraphs>60</Paragraphs>
  <Slides>1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Lawrence Berkeley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Jean-Luc Vay</dc:creator>
  <cp:lastModifiedBy>Jean-Luc Vay</cp:lastModifiedBy>
  <cp:revision>89</cp:revision>
  <dcterms:created xsi:type="dcterms:W3CDTF">2012-05-07T16:42:55Z</dcterms:created>
  <dcterms:modified xsi:type="dcterms:W3CDTF">2012-05-22T20:15:51Z</dcterms:modified>
</cp:coreProperties>
</file>